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76" r:id="rId2"/>
    <p:sldMasterId id="2147483888" r:id="rId3"/>
    <p:sldMasterId id="2147483900" r:id="rId4"/>
    <p:sldMasterId id="2147483912" r:id="rId5"/>
    <p:sldMasterId id="2147483924" r:id="rId6"/>
    <p:sldMasterId id="2147483936" r:id="rId7"/>
    <p:sldMasterId id="2147483948" r:id="rId8"/>
    <p:sldMasterId id="2147483960" r:id="rId9"/>
    <p:sldMasterId id="2147483972" r:id="rId10"/>
    <p:sldMasterId id="2147483984" r:id="rId11"/>
    <p:sldMasterId id="2147483996" r:id="rId12"/>
    <p:sldMasterId id="2147484008" r:id="rId13"/>
  </p:sldMasterIdLst>
  <p:handoutMasterIdLst>
    <p:handoutMasterId r:id="rId70"/>
  </p:handoutMasterIdLst>
  <p:sldIdLst>
    <p:sldId id="256" r:id="rId14"/>
    <p:sldId id="335" r:id="rId15"/>
    <p:sldId id="298" r:id="rId16"/>
    <p:sldId id="300" r:id="rId17"/>
    <p:sldId id="301" r:id="rId18"/>
    <p:sldId id="332" r:id="rId19"/>
    <p:sldId id="333" r:id="rId20"/>
    <p:sldId id="334" r:id="rId21"/>
    <p:sldId id="336" r:id="rId22"/>
    <p:sldId id="345" r:id="rId23"/>
    <p:sldId id="346" r:id="rId24"/>
    <p:sldId id="347" r:id="rId25"/>
    <p:sldId id="348" r:id="rId26"/>
    <p:sldId id="349" r:id="rId27"/>
    <p:sldId id="337" r:id="rId28"/>
    <p:sldId id="350" r:id="rId29"/>
    <p:sldId id="351" r:id="rId30"/>
    <p:sldId id="352" r:id="rId31"/>
    <p:sldId id="353" r:id="rId32"/>
    <p:sldId id="354" r:id="rId33"/>
    <p:sldId id="355" r:id="rId34"/>
    <p:sldId id="338" r:id="rId35"/>
    <p:sldId id="356" r:id="rId36"/>
    <p:sldId id="357" r:id="rId37"/>
    <p:sldId id="358" r:id="rId38"/>
    <p:sldId id="359" r:id="rId39"/>
    <p:sldId id="360" r:id="rId40"/>
    <p:sldId id="339" r:id="rId41"/>
    <p:sldId id="361" r:id="rId42"/>
    <p:sldId id="362" r:id="rId43"/>
    <p:sldId id="363" r:id="rId44"/>
    <p:sldId id="364" r:id="rId45"/>
    <p:sldId id="340" r:id="rId46"/>
    <p:sldId id="365" r:id="rId47"/>
    <p:sldId id="366" r:id="rId48"/>
    <p:sldId id="367" r:id="rId49"/>
    <p:sldId id="368" r:id="rId50"/>
    <p:sldId id="341" r:id="rId51"/>
    <p:sldId id="369" r:id="rId52"/>
    <p:sldId id="370" r:id="rId53"/>
    <p:sldId id="371" r:id="rId54"/>
    <p:sldId id="372" r:id="rId55"/>
    <p:sldId id="373" r:id="rId56"/>
    <p:sldId id="342" r:id="rId57"/>
    <p:sldId id="374" r:id="rId58"/>
    <p:sldId id="375" r:id="rId59"/>
    <p:sldId id="376" r:id="rId60"/>
    <p:sldId id="377" r:id="rId61"/>
    <p:sldId id="378" r:id="rId62"/>
    <p:sldId id="343" r:id="rId63"/>
    <p:sldId id="379" r:id="rId64"/>
    <p:sldId id="344" r:id="rId65"/>
    <p:sldId id="310" r:id="rId66"/>
    <p:sldId id="311" r:id="rId67"/>
    <p:sldId id="312" r:id="rId68"/>
    <p:sldId id="32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A00"/>
    <a:srgbClr val="0021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73" autoAdjust="0"/>
  </p:normalViewPr>
  <p:slideViewPr>
    <p:cSldViewPr>
      <p:cViewPr varScale="1">
        <p:scale>
          <a:sx n="126" d="100"/>
          <a:sy n="126" d="100"/>
        </p:scale>
        <p:origin x="-1194" y="-102"/>
      </p:cViewPr>
      <p:guideLst>
        <p:guide orient="horz" pos="2160"/>
        <p:guide pos="2880"/>
      </p:guideLst>
    </p:cSldViewPr>
  </p:slideViewPr>
  <p:outlineViewPr>
    <p:cViewPr>
      <p:scale>
        <a:sx n="33" d="100"/>
        <a:sy n="33" d="100"/>
      </p:scale>
      <p:origin x="0" y="29064"/>
    </p:cViewPr>
  </p:outlineViewPr>
  <p:notesTextViewPr>
    <p:cViewPr>
      <p:scale>
        <a:sx n="1" d="1"/>
        <a:sy n="1" d="1"/>
      </p:scale>
      <p:origin x="0" y="0"/>
    </p:cViewPr>
  </p:notesTextViewPr>
  <p:sorterViewPr>
    <p:cViewPr>
      <p:scale>
        <a:sx n="100" d="100"/>
        <a:sy n="100" d="100"/>
      </p:scale>
      <p:origin x="0" y="57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slide" Target="slides/slide55.xml"/><Relationship Id="rId7" Type="http://schemas.openxmlformats.org/officeDocument/2006/relationships/slideMaster" Target="slideMasters/slideMaster7.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61" Type="http://schemas.openxmlformats.org/officeDocument/2006/relationships/slide" Target="slides/slide48.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0FAFAE-D389-4089-87CB-16AA506B9EAF}" type="datetimeFigureOut">
              <a:rPr lang="en-US" smtClean="0"/>
              <a:t>7/30/2015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703248-DD4D-4820-A6C5-8D6D31941E9A}" type="slidenum">
              <a:rPr lang="en-US" smtClean="0"/>
              <a:t>‹#›</a:t>
            </a:fld>
            <a:endParaRPr lang="en-US"/>
          </a:p>
        </p:txBody>
      </p:sp>
    </p:spTree>
    <p:extLst>
      <p:ext uri="{BB962C8B-B14F-4D97-AF65-F5344CB8AC3E}">
        <p14:creationId xmlns:p14="http://schemas.microsoft.com/office/powerpoint/2010/main" val="28900610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t>7/30/2015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D280810-DF91-4843-951F-BAC2C5A82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364947145"/>
      </p:ext>
    </p:extLst>
  </p:cSld>
  <p:clrMapOvr>
    <a:overrideClrMapping bg1="dk1" tx1="lt1" bg2="dk2" tx2="lt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1696176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859486532"/>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8143191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0640861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5220163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673668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5153359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2391556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8924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43220650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700693329"/>
      </p:ext>
    </p:extLst>
  </p:cSld>
  <p:clrMapOvr>
    <a:overrideClrMapping bg1="dk1" tx1="lt1" bg2="dk2" tx2="lt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6308504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937503729"/>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4237422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60975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8159879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2372882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8658199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060871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287242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16395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2211109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267478087"/>
      </p:ext>
    </p:extLst>
  </p:cSld>
  <p:clrMapOvr>
    <a:overrideClrMapping bg1="dk1" tx1="lt1" bg2="dk2" tx2="lt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8376408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743613651"/>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098448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4174920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9043971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3505723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61665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63705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96469556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4265235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1425783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884908789"/>
      </p:ext>
    </p:extLst>
  </p:cSld>
  <p:clrMapOvr>
    <a:overrideClrMapping bg1="dk1" tx1="lt1" bg2="dk2" tx2="lt2" accent1="accent1" accent2="accent2" accent3="accent3" accent4="accent4" accent5="accent5" accent6="accent6" hlink="hlink" folHlink="folHlink"/>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8374865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457372253"/>
      </p:ext>
    </p:extLst>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505220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3852517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4388337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16622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22198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8839982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39559265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027546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4302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0153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2432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3125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5100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850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469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809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0951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16521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86385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01680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2671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42146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258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339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0810-DF91-4843-951F-BAC2C5A82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1604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99225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859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9325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3393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2745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31998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476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9095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03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61597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47210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91908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32262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92027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071186533"/>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876670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183509277"/>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1883219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15996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t>7/30/2015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3187129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6763010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783935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1558298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139182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9836740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636616202"/>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046618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984126530"/>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9837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t>7/30/2015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781027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454253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933932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1285773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3097404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745727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374599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779274797"/>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129052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30023644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t>7/30/2015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825666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7206643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6203874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5514095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782169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7653118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67921455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487405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368877511"/>
      </p:ext>
    </p:extLst>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907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80810-DF91-4843-951F-BAC2C5A82BAF}" type="slidenum">
              <a:rPr lang="en-US" smtClean="0"/>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404501631"/>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491970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8190101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219483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4873079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14184177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6925723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8254401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27676403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29507938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45498906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DBF5F9">
                    <a:shade val="90000"/>
                  </a:srgbClr>
                </a:solidFill>
              </a:rPr>
              <a:pPr/>
              <a:t>7/30/2015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955766743"/>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6833742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4159768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5309708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4203511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971057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97012426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1248555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68606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t>7/30/2015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679845435"/>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273116914"/>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95524346"/>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265943276"/>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1910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72692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8E684-B54A-4511-818B-F8641C4B285B}" type="datetimeFigureOut">
              <a:rPr lang="en-US" smtClean="0">
                <a:solidFill>
                  <a:prstClr val="black">
                    <a:tint val="75000"/>
                  </a:prstClr>
                </a:solidFill>
              </a:rPr>
              <a:pPr/>
              <a:t>7/30/2015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3D16E-75C6-44EC-9BDF-8FD69A946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334448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34718297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799498842"/>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06857312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81152947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18F5B4-E1E3-4ECA-805A-922D2F982F9F}" type="datetimeFigureOut">
              <a:rPr lang="en-US" smtClean="0">
                <a:solidFill>
                  <a:srgbClr val="04617B">
                    <a:shade val="90000"/>
                  </a:srgbClr>
                </a:solidFill>
              </a:rPr>
              <a:pPr/>
              <a:t>7/30/2015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280810-DF91-4843-951F-BAC2C5A82BA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9560767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047999"/>
          </a:xfrm>
        </p:spPr>
        <p:txBody>
          <a:bodyPr>
            <a:normAutofit/>
          </a:bodyPr>
          <a:lstStyle/>
          <a:p>
            <a:pPr algn="ctr"/>
            <a:r>
              <a:rPr lang="en-US" sz="4400" dirty="0"/>
              <a:t>COLLEGE OF PUBLIC HEALTH AND HEALTH </a:t>
            </a:r>
            <a:r>
              <a:rPr lang="en-US" sz="4400" dirty="0" smtClean="0"/>
              <a:t>PROFESSIONS</a:t>
            </a:r>
            <a:br>
              <a:rPr lang="en-US" sz="4400" dirty="0" smtClean="0"/>
            </a:br>
            <a:r>
              <a:rPr lang="en-US" sz="4400" dirty="0"/>
              <a:t/>
            </a:r>
            <a:br>
              <a:rPr lang="en-US" sz="4400" dirty="0"/>
            </a:br>
            <a:r>
              <a:rPr lang="en-US" sz="4400" i="1" dirty="0"/>
              <a:t>STRATEGIC </a:t>
            </a:r>
            <a:r>
              <a:rPr lang="en-US" sz="4400" i="1" dirty="0" smtClean="0"/>
              <a:t>PLAN PRESENTATION</a:t>
            </a:r>
            <a:endParaRPr lang="en-US" sz="4400" i="1" dirty="0"/>
          </a:p>
        </p:txBody>
      </p:sp>
      <p:sp>
        <p:nvSpPr>
          <p:cNvPr id="3" name="Subtitle 2"/>
          <p:cNvSpPr>
            <a:spLocks noGrp="1"/>
          </p:cNvSpPr>
          <p:nvPr>
            <p:ph type="subTitle" idx="1"/>
          </p:nvPr>
        </p:nvSpPr>
        <p:spPr>
          <a:xfrm>
            <a:off x="1371600" y="4038600"/>
            <a:ext cx="6400800" cy="1219200"/>
          </a:xfrm>
        </p:spPr>
        <p:txBody>
          <a:bodyPr>
            <a:normAutofit/>
          </a:bodyPr>
          <a:lstStyle/>
          <a:p>
            <a:pPr algn="ctr"/>
            <a:r>
              <a:rPr lang="en-US" dirty="0" smtClean="0"/>
              <a:t>General Faculty Meeting</a:t>
            </a:r>
          </a:p>
          <a:p>
            <a:pPr algn="ctr"/>
            <a:r>
              <a:rPr lang="en-US" dirty="0" smtClean="0"/>
              <a:t>7/31/15</a:t>
            </a:r>
            <a:endParaRPr lang="en-US" dirty="0"/>
          </a:p>
        </p:txBody>
      </p:sp>
    </p:spTree>
    <p:extLst>
      <p:ext uri="{BB962C8B-B14F-4D97-AF65-F5344CB8AC3E}">
        <p14:creationId xmlns:p14="http://schemas.microsoft.com/office/powerpoint/2010/main" val="1585942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Autofit/>
          </a:bodyPr>
          <a:lstStyle/>
          <a:p>
            <a:r>
              <a:rPr lang="en-US" sz="2200" b="1" dirty="0"/>
              <a:t>Education Goal 1</a:t>
            </a:r>
            <a:r>
              <a:rPr lang="en-US" sz="2200" dirty="0"/>
              <a:t>:  Produce well rounded graduates recognized for critical thinking, science orientation, communication skills, inter-professional collaboration, and leadership.</a:t>
            </a:r>
          </a:p>
        </p:txBody>
      </p:sp>
      <p:sp>
        <p:nvSpPr>
          <p:cNvPr id="2" name="Text Placeholder 1"/>
          <p:cNvSpPr>
            <a:spLocks noGrp="1"/>
          </p:cNvSpPr>
          <p:nvPr>
            <p:ph type="body" idx="1"/>
          </p:nvPr>
        </p:nvSpPr>
        <p:spPr>
          <a:xfrm>
            <a:off x="457200" y="2133600"/>
            <a:ext cx="8305800" cy="4572000"/>
          </a:xfrm>
        </p:spPr>
        <p:txBody>
          <a:bodyPr>
            <a:normAutofit lnSpcReduction="10000"/>
          </a:bodyPr>
          <a:lstStyle/>
          <a:p>
            <a:pPr marR="0" lvl="0" algn="l">
              <a:spcBef>
                <a:spcPts val="0"/>
              </a:spcBef>
              <a:spcAft>
                <a:spcPts val="0"/>
              </a:spcAft>
              <a:buClr>
                <a:schemeClr val="tx1"/>
              </a:buClr>
            </a:pPr>
            <a:r>
              <a:rPr lang="en-US" sz="2800" dirty="0" smtClean="0">
                <a:ea typeface="Times New Roman"/>
              </a:rPr>
              <a:t>1a.   Enroll </a:t>
            </a:r>
            <a:r>
              <a:rPr lang="en-US" sz="2800" dirty="0">
                <a:ea typeface="Times New Roman"/>
              </a:rPr>
              <a:t>a strong and diverse student </a:t>
            </a:r>
            <a:r>
              <a:rPr lang="en-US" sz="2800" dirty="0" smtClean="0">
                <a:ea typeface="Times New Roman"/>
              </a:rPr>
              <a:t>body</a:t>
            </a:r>
          </a:p>
          <a:p>
            <a:pPr marR="0" lvl="0" algn="l">
              <a:spcBef>
                <a:spcPts val="0"/>
              </a:spcBef>
              <a:spcAft>
                <a:spcPts val="0"/>
              </a:spcAft>
              <a:buClr>
                <a:schemeClr val="tx1"/>
              </a:buClr>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Maintain high standards for admission to undergraduate </a:t>
            </a:r>
            <a:r>
              <a:rPr lang="en-US" sz="2800" dirty="0" smtClean="0">
                <a:ea typeface="Times New Roman"/>
              </a:rPr>
              <a:t>programs</a:t>
            </a:r>
          </a:p>
          <a:p>
            <a:pPr marL="971550" marR="0" lvl="1" indent="-514350">
              <a:spcBef>
                <a:spcPts val="0"/>
              </a:spcBef>
              <a:spcAft>
                <a:spcPts val="0"/>
              </a:spcAft>
              <a:buClr>
                <a:schemeClr val="tx1"/>
              </a:buClr>
              <a:buFont typeface="+mj-lt"/>
              <a:buAutoNum type="romanLcPeriod"/>
            </a:pPr>
            <a:endParaRPr lang="en-US" sz="9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Evaluate graduate admissions criteria (Review grade point average and Graduate Record Exam data of academic programs to determine if acceptance patterns reflect appropriate level of competitiveness); if not, implement recruitment plan over next 5 years to raise admission criteria </a:t>
            </a:r>
          </a:p>
          <a:p>
            <a:endParaRPr lang="en-US" dirty="0"/>
          </a:p>
        </p:txBody>
      </p:sp>
    </p:spTree>
    <p:extLst>
      <p:ext uri="{BB962C8B-B14F-4D97-AF65-F5344CB8AC3E}">
        <p14:creationId xmlns:p14="http://schemas.microsoft.com/office/powerpoint/2010/main" val="958519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Autofit/>
          </a:bodyPr>
          <a:lstStyle/>
          <a:p>
            <a:r>
              <a:rPr lang="en-US" sz="2200" b="1" dirty="0"/>
              <a:t>Education Goal 1</a:t>
            </a:r>
            <a:r>
              <a:rPr lang="en-US" sz="2200" dirty="0"/>
              <a:t>:  Produce well rounded graduates recognized for critical thinking, science orientation, communication skills, inter-professional collaboration, and leadership.</a:t>
            </a:r>
          </a:p>
        </p:txBody>
      </p:sp>
      <p:sp>
        <p:nvSpPr>
          <p:cNvPr id="2" name="Text Placeholder 1"/>
          <p:cNvSpPr>
            <a:spLocks noGrp="1"/>
          </p:cNvSpPr>
          <p:nvPr>
            <p:ph type="body" idx="1"/>
          </p:nvPr>
        </p:nvSpPr>
        <p:spPr>
          <a:xfrm>
            <a:off x="457200" y="2057400"/>
            <a:ext cx="8305800" cy="4191000"/>
          </a:xfrm>
        </p:spPr>
        <p:txBody>
          <a:bodyPr>
            <a:normAutofit/>
          </a:bodyPr>
          <a:lstStyle/>
          <a:p>
            <a:pPr marR="0" lvl="0" algn="l">
              <a:spcBef>
                <a:spcPts val="0"/>
              </a:spcBef>
              <a:spcAft>
                <a:spcPts val="0"/>
              </a:spcAft>
              <a:buClr>
                <a:schemeClr val="tx1"/>
              </a:buClr>
            </a:pPr>
            <a:r>
              <a:rPr lang="en-US" sz="2800" dirty="0" smtClean="0">
                <a:ea typeface="Times New Roman"/>
              </a:rPr>
              <a:t>1a.   Enroll </a:t>
            </a:r>
            <a:r>
              <a:rPr lang="en-US" sz="2800" dirty="0">
                <a:ea typeface="Times New Roman"/>
              </a:rPr>
              <a:t>a strong and diverse student </a:t>
            </a:r>
            <a:r>
              <a:rPr lang="en-US" sz="2800" dirty="0" smtClean="0">
                <a:ea typeface="Times New Roman"/>
              </a:rPr>
              <a:t>body</a:t>
            </a:r>
          </a:p>
          <a:p>
            <a:pPr marR="0" lvl="0" algn="l">
              <a:spcBef>
                <a:spcPts val="0"/>
              </a:spcBef>
              <a:spcAft>
                <a:spcPts val="0"/>
              </a:spcAft>
              <a:buClr>
                <a:schemeClr val="tx1"/>
              </a:buClr>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Review </a:t>
            </a:r>
            <a:r>
              <a:rPr lang="en-US" sz="2800" dirty="0">
                <a:ea typeface="Times New Roman"/>
              </a:rPr>
              <a:t>student attrition data to determine any specific patterns or needs for </a:t>
            </a:r>
            <a:r>
              <a:rPr lang="en-US" sz="2800" dirty="0" smtClean="0">
                <a:ea typeface="Times New Roman"/>
              </a:rPr>
              <a:t>intervention</a:t>
            </a:r>
          </a:p>
          <a:p>
            <a:pPr marL="914400" marR="0" lvl="1" indent="-457200">
              <a:spcBef>
                <a:spcPts val="0"/>
              </a:spcBef>
              <a:spcAft>
                <a:spcPts val="0"/>
              </a:spcAft>
              <a:buClr>
                <a:schemeClr val="tx1"/>
              </a:buClr>
              <a:buFont typeface="+mj-lt"/>
              <a:buAutoNum type="romanLcPeriod" startAt="3"/>
            </a:pPr>
            <a:endParaRPr lang="en-US" sz="800" dirty="0">
              <a:ea typeface="Times New Roman"/>
            </a:endParaRPr>
          </a:p>
          <a:p>
            <a:pPr marL="1028700" lvl="1" indent="-571500">
              <a:spcBef>
                <a:spcPts val="0"/>
              </a:spcBef>
              <a:buClr>
                <a:prstClr val="white"/>
              </a:buClr>
              <a:buFont typeface="+mj-lt"/>
              <a:buAutoNum type="romanLcPeriod" startAt="3"/>
            </a:pPr>
            <a:r>
              <a:rPr lang="en-US" sz="2800" dirty="0">
                <a:solidFill>
                  <a:prstClr val="white">
                    <a:tint val="75000"/>
                  </a:prstClr>
                </a:solidFill>
                <a:ea typeface="Times New Roman"/>
              </a:rPr>
              <a:t>Identify students to recommend for leadership positions in student organizations each year</a:t>
            </a:r>
          </a:p>
          <a:p>
            <a:endParaRPr lang="en-US" dirty="0"/>
          </a:p>
        </p:txBody>
      </p:sp>
    </p:spTree>
    <p:extLst>
      <p:ext uri="{BB962C8B-B14F-4D97-AF65-F5344CB8AC3E}">
        <p14:creationId xmlns:p14="http://schemas.microsoft.com/office/powerpoint/2010/main" val="216469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Autofit/>
          </a:bodyPr>
          <a:lstStyle/>
          <a:p>
            <a:r>
              <a:rPr lang="en-US" sz="2200" b="1" dirty="0"/>
              <a:t>Education Goal 1</a:t>
            </a:r>
            <a:r>
              <a:rPr lang="en-US" sz="2200" dirty="0"/>
              <a:t>:  Produce well rounded graduates recognized for critical thinking, science orientation, communication skills, inter-professional collaboration, and leadership.</a:t>
            </a:r>
          </a:p>
        </p:txBody>
      </p:sp>
      <p:sp>
        <p:nvSpPr>
          <p:cNvPr id="2" name="Text Placeholder 1"/>
          <p:cNvSpPr>
            <a:spLocks noGrp="1"/>
          </p:cNvSpPr>
          <p:nvPr>
            <p:ph type="body" idx="1"/>
          </p:nvPr>
        </p:nvSpPr>
        <p:spPr>
          <a:xfrm>
            <a:off x="457200" y="2057400"/>
            <a:ext cx="8305800" cy="4267200"/>
          </a:xfrm>
        </p:spPr>
        <p:txBody>
          <a:bodyPr>
            <a:normAutofit/>
          </a:bodyPr>
          <a:lstStyle/>
          <a:p>
            <a:pPr marR="0" lvl="0" algn="l">
              <a:spcBef>
                <a:spcPts val="0"/>
              </a:spcBef>
              <a:spcAft>
                <a:spcPts val="0"/>
              </a:spcAft>
              <a:buClr>
                <a:schemeClr val="tx1"/>
              </a:buClr>
            </a:pPr>
            <a:r>
              <a:rPr lang="en-US" sz="2800" dirty="0" smtClean="0">
                <a:ea typeface="Times New Roman"/>
              </a:rPr>
              <a:t>1a.   Enroll a strong and diverse student body</a:t>
            </a:r>
          </a:p>
          <a:p>
            <a:pPr marL="342900" marR="0" lvl="0" indent="-342900" algn="l">
              <a:spcBef>
                <a:spcPts val="0"/>
              </a:spcBef>
              <a:spcAft>
                <a:spcPts val="0"/>
              </a:spcAft>
              <a:buClr>
                <a:schemeClr val="tx1"/>
              </a:buClr>
              <a:buFont typeface="+mj-lt"/>
              <a:buAutoNum type="arabicPeriod"/>
            </a:pPr>
            <a:endParaRPr lang="en-US" sz="1200" dirty="0" smtClean="0">
              <a:ea typeface="Times New Roman"/>
            </a:endParaRPr>
          </a:p>
          <a:p>
            <a:pPr marL="1028700" marR="0" lvl="1" indent="-571500">
              <a:spcBef>
                <a:spcPts val="0"/>
              </a:spcBef>
              <a:spcAft>
                <a:spcPts val="0"/>
              </a:spcAft>
              <a:buClr>
                <a:schemeClr val="tx1"/>
              </a:buClr>
              <a:buFont typeface="+mj-lt"/>
              <a:buAutoNum type="romanLcPeriod" startAt="5"/>
            </a:pPr>
            <a:r>
              <a:rPr lang="en-US" sz="2800" dirty="0" smtClean="0">
                <a:ea typeface="Times New Roman"/>
              </a:rPr>
              <a:t>Identify programs with limited diversity and design concrete plan to increase applicant pool and successful enrollments through targeted recruitment</a:t>
            </a:r>
          </a:p>
          <a:p>
            <a:pPr marL="914400" marR="0" lvl="1" indent="-457200">
              <a:spcBef>
                <a:spcPts val="0"/>
              </a:spcBef>
              <a:spcAft>
                <a:spcPts val="0"/>
              </a:spcAft>
              <a:buClr>
                <a:schemeClr val="tx1"/>
              </a:buClr>
              <a:buFont typeface="+mj-lt"/>
              <a:buAutoNum type="romanLcPeriod" startAt="5"/>
            </a:pPr>
            <a:endParaRPr lang="en-US" sz="800" dirty="0" smtClean="0">
              <a:ea typeface="Times New Roman"/>
            </a:endParaRPr>
          </a:p>
          <a:p>
            <a:pPr marL="1028700" marR="0" lvl="1" indent="-571500">
              <a:spcBef>
                <a:spcPts val="0"/>
              </a:spcBef>
              <a:spcAft>
                <a:spcPts val="0"/>
              </a:spcAft>
              <a:buClr>
                <a:schemeClr val="tx1"/>
              </a:buClr>
              <a:buFont typeface="+mj-lt"/>
              <a:buAutoNum type="romanLcPeriod" startAt="5"/>
            </a:pPr>
            <a:r>
              <a:rPr lang="en-US" sz="2800" dirty="0" smtClean="0">
                <a:ea typeface="Times New Roman"/>
              </a:rPr>
              <a:t>Continue participation in undergraduate and graduate minority fairs</a:t>
            </a:r>
          </a:p>
          <a:p>
            <a:endParaRPr lang="en-US" dirty="0"/>
          </a:p>
        </p:txBody>
      </p:sp>
    </p:spTree>
    <p:extLst>
      <p:ext uri="{BB962C8B-B14F-4D97-AF65-F5344CB8AC3E}">
        <p14:creationId xmlns:p14="http://schemas.microsoft.com/office/powerpoint/2010/main" val="3015160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rmAutofit fontScale="90000"/>
          </a:bodyPr>
          <a:lstStyle/>
          <a:p>
            <a:r>
              <a:rPr lang="en-US" sz="2400" b="1" dirty="0"/>
              <a:t>Education Goal 1</a:t>
            </a:r>
            <a:r>
              <a:rPr lang="en-US" sz="2400" dirty="0"/>
              <a:t>:  Produce well rounded graduates recognized for critical thinking, science orientation, communication skills, inter-professional collaboration, and leadership.</a:t>
            </a:r>
            <a:endParaRPr lang="en-US" dirty="0"/>
          </a:p>
        </p:txBody>
      </p:sp>
      <p:sp>
        <p:nvSpPr>
          <p:cNvPr id="2" name="Text Placeholder 1"/>
          <p:cNvSpPr>
            <a:spLocks noGrp="1"/>
          </p:cNvSpPr>
          <p:nvPr>
            <p:ph type="body" idx="1"/>
          </p:nvPr>
        </p:nvSpPr>
        <p:spPr>
          <a:xfrm>
            <a:off x="457200" y="2057400"/>
            <a:ext cx="8229600" cy="4495800"/>
          </a:xfrm>
        </p:spPr>
        <p:txBody>
          <a:bodyPr/>
          <a:lstStyle/>
          <a:p>
            <a:pPr marR="0" lvl="0" algn="l">
              <a:spcBef>
                <a:spcPts val="0"/>
              </a:spcBef>
              <a:spcAft>
                <a:spcPts val="0"/>
              </a:spcAft>
              <a:buClr>
                <a:schemeClr val="tx1"/>
              </a:buClr>
            </a:pPr>
            <a:r>
              <a:rPr lang="en-US" sz="2800" dirty="0" smtClean="0">
                <a:ea typeface="Times New Roman"/>
              </a:rPr>
              <a:t>1b.   Establish </a:t>
            </a:r>
            <a:r>
              <a:rPr lang="en-US" sz="2800" dirty="0">
                <a:ea typeface="Times New Roman"/>
              </a:rPr>
              <a:t>program standards  for number of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student </a:t>
            </a:r>
            <a:r>
              <a:rPr lang="en-US" sz="2800" dirty="0">
                <a:ea typeface="Times New Roman"/>
              </a:rPr>
              <a:t>presentations, publications, and </a:t>
            </a:r>
            <a:r>
              <a:rPr lang="en-US" sz="2800" dirty="0" smtClean="0">
                <a:ea typeface="Times New Roman"/>
              </a:rPr>
              <a:t>grants</a:t>
            </a: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Ensure individual development plan for each PhD student includes annual goals for number and type of presentations, grant writing practice and submission, and research leading to publications (with number of publications expected each year as student develops and as appropriate to the discipline)</a:t>
            </a:r>
          </a:p>
          <a:p>
            <a:endParaRPr lang="en-US" dirty="0"/>
          </a:p>
        </p:txBody>
      </p:sp>
    </p:spTree>
    <p:extLst>
      <p:ext uri="{BB962C8B-B14F-4D97-AF65-F5344CB8AC3E}">
        <p14:creationId xmlns:p14="http://schemas.microsoft.com/office/powerpoint/2010/main" val="1536280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Autofit/>
          </a:bodyPr>
          <a:lstStyle/>
          <a:p>
            <a:r>
              <a:rPr lang="en-US" sz="2200" b="1" dirty="0"/>
              <a:t>Education Goal 1</a:t>
            </a:r>
            <a:r>
              <a:rPr lang="en-US" sz="2200" dirty="0"/>
              <a:t>:  Produce well rounded graduates recognized for critical thinking, science orientation, communication skills, inter-professional collaboration, and leadership.</a:t>
            </a:r>
          </a:p>
        </p:txBody>
      </p:sp>
      <p:sp>
        <p:nvSpPr>
          <p:cNvPr id="2" name="Text Placeholder 1"/>
          <p:cNvSpPr>
            <a:spLocks noGrp="1"/>
          </p:cNvSpPr>
          <p:nvPr>
            <p:ph type="body" idx="1"/>
          </p:nvPr>
        </p:nvSpPr>
        <p:spPr>
          <a:xfrm>
            <a:off x="457200" y="2057400"/>
            <a:ext cx="8153400" cy="3962400"/>
          </a:xfrm>
        </p:spPr>
        <p:txBody>
          <a:bodyPr/>
          <a:lstStyle/>
          <a:p>
            <a:pPr marR="0" lvl="0" algn="l">
              <a:spcBef>
                <a:spcPts val="0"/>
              </a:spcBef>
              <a:spcAft>
                <a:spcPts val="0"/>
              </a:spcAft>
              <a:buClr>
                <a:schemeClr val="tx1"/>
              </a:buClr>
            </a:pPr>
            <a:r>
              <a:rPr lang="en-US" sz="2800" dirty="0" smtClean="0">
                <a:ea typeface="Times New Roman"/>
              </a:rPr>
              <a:t>1c.   Prepare </a:t>
            </a:r>
            <a:r>
              <a:rPr lang="en-US" sz="2800" dirty="0">
                <a:ea typeface="Times New Roman"/>
              </a:rPr>
              <a:t>graduates who are competitive in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employment markets</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Implement systematic review of employment data and identify areas for potential advising/skills building  </a:t>
            </a:r>
            <a:r>
              <a:rPr lang="en-US" sz="2800" dirty="0" smtClean="0">
                <a:ea typeface="Times New Roman"/>
              </a:rPr>
              <a:t>enhancements</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Evaluate and strengthen current career planning programs in each discipline</a:t>
            </a:r>
          </a:p>
          <a:p>
            <a:endParaRPr lang="en-US" dirty="0"/>
          </a:p>
        </p:txBody>
      </p:sp>
    </p:spTree>
    <p:extLst>
      <p:ext uri="{BB962C8B-B14F-4D97-AF65-F5344CB8AC3E}">
        <p14:creationId xmlns:p14="http://schemas.microsoft.com/office/powerpoint/2010/main" val="48778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57200"/>
            <a:ext cx="7772400" cy="1143000"/>
          </a:xfrm>
        </p:spPr>
        <p:txBody>
          <a:bodyPr>
            <a:normAutofit/>
          </a:bodyPr>
          <a:lstStyle/>
          <a:p>
            <a:r>
              <a:rPr lang="en-US" sz="2200" b="1" dirty="0"/>
              <a:t>Education Goal </a:t>
            </a:r>
            <a:r>
              <a:rPr lang="en-US" sz="2200" b="1" dirty="0" smtClean="0"/>
              <a:t>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153400" cy="4495800"/>
          </a:xfrm>
        </p:spPr>
        <p:txBody>
          <a:bodyPr>
            <a:normAutofit/>
          </a:bodyPr>
          <a:lstStyle/>
          <a:p>
            <a:pPr marL="342900" marR="0" lvl="0" indent="-342900" algn="l">
              <a:spcBef>
                <a:spcPts val="0"/>
              </a:spcBef>
              <a:spcAft>
                <a:spcPts val="0"/>
              </a:spcAft>
              <a:buClr>
                <a:schemeClr val="tx1"/>
              </a:buClr>
              <a:buFont typeface="+mj-lt"/>
              <a:buAutoNum type="arabicPeriod"/>
            </a:pPr>
            <a:r>
              <a:rPr lang="en-US" sz="2800" dirty="0">
                <a:ea typeface="Times New Roman"/>
              </a:rPr>
              <a:t>Recruit and retain outstanding </a:t>
            </a:r>
            <a:r>
              <a:rPr lang="en-US" sz="2800" dirty="0" smtClean="0">
                <a:ea typeface="Times New Roman"/>
              </a:rPr>
              <a:t>faculty</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342900" lvl="0" indent="-342900">
              <a:spcBef>
                <a:spcPts val="0"/>
              </a:spcBef>
              <a:buClr>
                <a:prstClr val="white"/>
              </a:buClr>
              <a:buFont typeface="+mj-lt"/>
              <a:buAutoNum type="arabicPeriod" startAt="2"/>
            </a:pPr>
            <a:r>
              <a:rPr lang="en-US" sz="2800" dirty="0">
                <a:solidFill>
                  <a:prstClr val="white"/>
                </a:solidFill>
                <a:ea typeface="Times New Roman"/>
              </a:rPr>
              <a:t>Maintain accreditation at the highest standard </a:t>
            </a:r>
            <a:r>
              <a:rPr lang="en-US" sz="2800" dirty="0" smtClean="0">
                <a:solidFill>
                  <a:prstClr val="white"/>
                </a:solidFill>
                <a:ea typeface="Times New Roman"/>
              </a:rPr>
              <a:t>awarded</a:t>
            </a:r>
          </a:p>
          <a:p>
            <a:pPr marL="342900" lvl="0" indent="-342900">
              <a:spcBef>
                <a:spcPts val="0"/>
              </a:spcBef>
              <a:buClr>
                <a:prstClr val="white"/>
              </a:buClr>
              <a:buFont typeface="+mj-lt"/>
              <a:buAutoNum type="arabicPeriod" startAt="2"/>
            </a:pPr>
            <a:endParaRPr lang="en-US" sz="1200" dirty="0">
              <a:solidFill>
                <a:prstClr val="white"/>
              </a:solidFill>
              <a:ea typeface="Times New Roman"/>
            </a:endParaRPr>
          </a:p>
          <a:p>
            <a:pPr marL="342900" lvl="0" indent="-342900">
              <a:spcBef>
                <a:spcPts val="0"/>
              </a:spcBef>
              <a:buClr>
                <a:prstClr val="white"/>
              </a:buClr>
              <a:buFont typeface="+mj-lt"/>
              <a:buAutoNum type="arabicPeriod" startAt="3"/>
            </a:pPr>
            <a:r>
              <a:rPr lang="en-US" sz="2800" dirty="0">
                <a:solidFill>
                  <a:prstClr val="white"/>
                </a:solidFill>
                <a:ea typeface="Times New Roman"/>
              </a:rPr>
              <a:t>Increase the number of training </a:t>
            </a:r>
            <a:r>
              <a:rPr lang="en-US" sz="2800" dirty="0" smtClean="0">
                <a:solidFill>
                  <a:prstClr val="white"/>
                </a:solidFill>
                <a:ea typeface="Times New Roman"/>
              </a:rPr>
              <a:t>grants</a:t>
            </a:r>
          </a:p>
          <a:p>
            <a:pPr marL="342900" lvl="0" indent="-342900">
              <a:spcBef>
                <a:spcPts val="0"/>
              </a:spcBef>
              <a:buClr>
                <a:prstClr val="white"/>
              </a:buClr>
              <a:buFont typeface="+mj-lt"/>
              <a:buAutoNum type="arabicPeriod" startAt="3"/>
            </a:pPr>
            <a:endParaRPr lang="en-US" sz="1200" dirty="0" smtClean="0">
              <a:solidFill>
                <a:prstClr val="white"/>
              </a:solidFill>
              <a:ea typeface="Times New Roman"/>
            </a:endParaRPr>
          </a:p>
          <a:p>
            <a:pPr marL="342900" lvl="0" indent="-342900">
              <a:spcBef>
                <a:spcPts val="0"/>
              </a:spcBef>
              <a:buClr>
                <a:prstClr val="white"/>
              </a:buClr>
              <a:buFont typeface="+mj-lt"/>
              <a:buAutoNum type="arabicPeriod" startAt="4"/>
            </a:pPr>
            <a:r>
              <a:rPr lang="en-US" sz="2800" dirty="0">
                <a:solidFill>
                  <a:prstClr val="white"/>
                </a:solidFill>
                <a:ea typeface="Times New Roman"/>
              </a:rPr>
              <a:t>Increase faculty engagement with innovative educational methods and technology to improve the student’s educational experience</a:t>
            </a:r>
          </a:p>
          <a:p>
            <a:pPr marL="342900" lvl="0" indent="-342900">
              <a:spcBef>
                <a:spcPts val="0"/>
              </a:spcBef>
              <a:buClr>
                <a:prstClr val="white"/>
              </a:buClr>
              <a:buFont typeface="+mj-lt"/>
              <a:buAutoNum type="arabicPeriod" startAt="3"/>
            </a:pPr>
            <a:endParaRPr lang="en-US" sz="2800" dirty="0">
              <a:solidFill>
                <a:prstClr val="white"/>
              </a:solidFill>
              <a:ea typeface="Times New Roman"/>
            </a:endParaRPr>
          </a:p>
          <a:p>
            <a:endParaRPr lang="en-US" dirty="0"/>
          </a:p>
        </p:txBody>
      </p:sp>
    </p:spTree>
    <p:extLst>
      <p:ext uri="{BB962C8B-B14F-4D97-AF65-F5344CB8AC3E}">
        <p14:creationId xmlns:p14="http://schemas.microsoft.com/office/powerpoint/2010/main" val="3043292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57200"/>
            <a:ext cx="7772400" cy="1143000"/>
          </a:xfrm>
        </p:spPr>
        <p:txBody>
          <a:bodyPr>
            <a:normAutofit/>
          </a:bodyPr>
          <a:lstStyle/>
          <a:p>
            <a:r>
              <a:rPr lang="en-US" sz="2200" b="1" dirty="0"/>
              <a:t>Education Goal </a:t>
            </a:r>
            <a:r>
              <a:rPr lang="en-US" sz="2200" b="1" dirty="0" smtClean="0"/>
              <a:t>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153400" cy="4495800"/>
          </a:xfrm>
        </p:spPr>
        <p:txBody>
          <a:bodyPr>
            <a:normAutofit/>
          </a:bodyPr>
          <a:lstStyle/>
          <a:p>
            <a:pPr marR="0" lvl="0" algn="l">
              <a:spcBef>
                <a:spcPts val="0"/>
              </a:spcBef>
              <a:spcAft>
                <a:spcPts val="0"/>
              </a:spcAft>
              <a:buClr>
                <a:schemeClr val="tx1"/>
              </a:buClr>
            </a:pPr>
            <a:r>
              <a:rPr lang="en-US" sz="2800" dirty="0" smtClean="0">
                <a:ea typeface="Times New Roman"/>
              </a:rPr>
              <a:t>2a.   Recruit </a:t>
            </a:r>
            <a:r>
              <a:rPr lang="en-US" sz="2800" dirty="0">
                <a:ea typeface="Times New Roman"/>
              </a:rPr>
              <a:t>and retain outstanding </a:t>
            </a:r>
            <a:r>
              <a:rPr lang="en-US" sz="2800" dirty="0" smtClean="0">
                <a:ea typeface="Times New Roman"/>
              </a:rPr>
              <a:t>faculty</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Complete pre-eminence hires </a:t>
            </a:r>
            <a:endParaRPr lang="en-US" sz="2800" dirty="0" smtClean="0">
              <a:ea typeface="Times New Roman"/>
            </a:endParaRP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Identify additional faculty hiring needs supporting excellence in teaching and develop recruitment and resource plan /timeline in next five years</a:t>
            </a:r>
          </a:p>
          <a:p>
            <a:endParaRPr lang="en-US" dirty="0"/>
          </a:p>
        </p:txBody>
      </p:sp>
    </p:spTree>
    <p:extLst>
      <p:ext uri="{BB962C8B-B14F-4D97-AF65-F5344CB8AC3E}">
        <p14:creationId xmlns:p14="http://schemas.microsoft.com/office/powerpoint/2010/main" val="54060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57200"/>
            <a:ext cx="7772400" cy="1143000"/>
          </a:xfrm>
        </p:spPr>
        <p:txBody>
          <a:bodyPr>
            <a:normAutofit/>
          </a:bodyPr>
          <a:lstStyle/>
          <a:p>
            <a:r>
              <a:rPr lang="en-US" sz="2200" b="1" dirty="0"/>
              <a:t>Education Goal </a:t>
            </a:r>
            <a:r>
              <a:rPr lang="en-US" sz="2200" b="1" dirty="0" smtClean="0"/>
              <a:t>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153400" cy="4495800"/>
          </a:xfrm>
        </p:spPr>
        <p:txBody>
          <a:bodyPr>
            <a:normAutofit/>
          </a:bodyPr>
          <a:lstStyle/>
          <a:p>
            <a:pPr marR="0" lvl="0" algn="l">
              <a:spcBef>
                <a:spcPts val="0"/>
              </a:spcBef>
              <a:spcAft>
                <a:spcPts val="0"/>
              </a:spcAft>
              <a:buClr>
                <a:schemeClr val="tx1"/>
              </a:buClr>
            </a:pPr>
            <a:r>
              <a:rPr lang="en-US" sz="2800" dirty="0" smtClean="0">
                <a:ea typeface="Times New Roman"/>
              </a:rPr>
              <a:t>2a.   Recruit </a:t>
            </a:r>
            <a:r>
              <a:rPr lang="en-US" sz="2800" dirty="0">
                <a:ea typeface="Times New Roman"/>
              </a:rPr>
              <a:t>and retain outstanding </a:t>
            </a:r>
            <a:r>
              <a:rPr lang="en-US" sz="2800" dirty="0" smtClean="0">
                <a:ea typeface="Times New Roman"/>
              </a:rPr>
              <a:t>faculty</a:t>
            </a:r>
          </a:p>
          <a:p>
            <a:pPr marL="342900" marR="0" lvl="0" indent="-342900" algn="l">
              <a:spcBef>
                <a:spcPts val="0"/>
              </a:spcBef>
              <a:spcAft>
                <a:spcPts val="0"/>
              </a:spcAft>
              <a:buClr>
                <a:schemeClr val="tx1"/>
              </a:buClr>
              <a:buFont typeface="+mj-lt"/>
              <a:buAutoNum type="arabicPeriod"/>
            </a:pPr>
            <a:endParaRPr lang="en-US" sz="1200" dirty="0" smtClean="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Design </a:t>
            </a:r>
            <a:r>
              <a:rPr lang="en-US" sz="2800" dirty="0">
                <a:ea typeface="Times New Roman"/>
              </a:rPr>
              <a:t>and implement more comprehensive exit interview related to faculty attrition, and review exit interview data to determine any trends/issues to </a:t>
            </a:r>
            <a:r>
              <a:rPr lang="en-US" sz="2800" dirty="0" smtClean="0">
                <a:ea typeface="Times New Roman"/>
              </a:rPr>
              <a:t>address</a:t>
            </a:r>
          </a:p>
          <a:p>
            <a:pPr marL="971550" marR="0" lvl="1" indent="-514350">
              <a:spcBef>
                <a:spcPts val="0"/>
              </a:spcBef>
              <a:spcAft>
                <a:spcPts val="0"/>
              </a:spcAft>
              <a:buClr>
                <a:schemeClr val="tx1"/>
              </a:buClr>
              <a:buFont typeface="+mj-lt"/>
              <a:buAutoNum type="romanLcPeriod" startAt="3"/>
            </a:pPr>
            <a:endParaRPr lang="en-US" sz="800" dirty="0" smtClean="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solidFill>
                  <a:prstClr val="white">
                    <a:tint val="75000"/>
                  </a:prstClr>
                </a:solidFill>
                <a:ea typeface="Times New Roman"/>
              </a:rPr>
              <a:t>Review </a:t>
            </a:r>
            <a:r>
              <a:rPr lang="en-US" sz="2800" dirty="0">
                <a:solidFill>
                  <a:prstClr val="white">
                    <a:tint val="75000"/>
                  </a:prstClr>
                </a:solidFill>
                <a:ea typeface="Times New Roman"/>
              </a:rPr>
              <a:t>incentive plan components for enhancements potentially impacting retention</a:t>
            </a:r>
          </a:p>
          <a:p>
            <a:endParaRPr lang="en-US" dirty="0"/>
          </a:p>
        </p:txBody>
      </p:sp>
    </p:spTree>
    <p:extLst>
      <p:ext uri="{BB962C8B-B14F-4D97-AF65-F5344CB8AC3E}">
        <p14:creationId xmlns:p14="http://schemas.microsoft.com/office/powerpoint/2010/main" val="351761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Education Goal 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077200" cy="4648200"/>
          </a:xfrm>
        </p:spPr>
        <p:txBody>
          <a:bodyPr>
            <a:normAutofit lnSpcReduction="10000"/>
          </a:bodyPr>
          <a:lstStyle/>
          <a:p>
            <a:pPr marR="0" lvl="0" algn="l">
              <a:spcBef>
                <a:spcPts val="0"/>
              </a:spcBef>
              <a:spcAft>
                <a:spcPts val="0"/>
              </a:spcAft>
              <a:buClr>
                <a:schemeClr val="tx1"/>
              </a:buClr>
            </a:pPr>
            <a:r>
              <a:rPr lang="en-US" sz="2800" dirty="0" smtClean="0">
                <a:ea typeface="Times New Roman"/>
              </a:rPr>
              <a:t>2b.   Maintain </a:t>
            </a:r>
            <a:r>
              <a:rPr lang="en-US" sz="2800" dirty="0">
                <a:ea typeface="Times New Roman"/>
              </a:rPr>
              <a:t>accreditation at the highest standard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awarded</a:t>
            </a: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Ensure review of curriculum on bi-annual basis related to accreditation </a:t>
            </a:r>
            <a:r>
              <a:rPr lang="en-US" sz="2800" dirty="0" smtClean="0">
                <a:ea typeface="Times New Roman"/>
              </a:rPr>
              <a:t>trends</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Facilitate faculty participation in state or national organizations involved in influencing or setting curricular </a:t>
            </a:r>
            <a:r>
              <a:rPr lang="en-US" sz="2800" dirty="0" smtClean="0">
                <a:ea typeface="Times New Roman"/>
              </a:rPr>
              <a:t>policy</a:t>
            </a:r>
          </a:p>
          <a:p>
            <a:pPr marL="1028700" lvl="1" indent="-571500">
              <a:spcBef>
                <a:spcPts val="0"/>
              </a:spcBef>
              <a:buClr>
                <a:schemeClr val="tx1"/>
              </a:buClr>
              <a:buFont typeface="+mj-lt"/>
              <a:buAutoNum type="romanLcPeriod"/>
            </a:pPr>
            <a:r>
              <a:rPr lang="en-US" sz="2800" dirty="0">
                <a:latin typeface="Times New Roman"/>
                <a:ea typeface="Times New Roman"/>
              </a:rPr>
              <a:t>Review PhD 5-year plans and success in implementing best practice requirements; set course to incorporate any best practices not yet implemented</a:t>
            </a:r>
          </a:p>
          <a:p>
            <a:pPr marL="457200" marR="0" lvl="1" indent="0">
              <a:spcBef>
                <a:spcPts val="0"/>
              </a:spcBef>
              <a:spcAft>
                <a:spcPts val="0"/>
              </a:spcAft>
              <a:buClr>
                <a:schemeClr val="tx1"/>
              </a:buClr>
            </a:pPr>
            <a:endParaRPr lang="en-US" sz="2800" dirty="0" smtClean="0">
              <a:ea typeface="Times New Roman"/>
            </a:endParaRPr>
          </a:p>
          <a:p>
            <a:pPr marL="971550" marR="0" lvl="1" indent="-514350">
              <a:spcBef>
                <a:spcPts val="0"/>
              </a:spcBef>
              <a:spcAft>
                <a:spcPts val="0"/>
              </a:spcAft>
              <a:buClr>
                <a:schemeClr val="tx1"/>
              </a:buClr>
              <a:buFont typeface="+mj-lt"/>
              <a:buAutoNum type="alphaLcPeriod"/>
            </a:pPr>
            <a:endParaRPr lang="en-US" sz="2800" dirty="0">
              <a:ea typeface="Times New Roman"/>
            </a:endParaRPr>
          </a:p>
          <a:p>
            <a:endParaRPr lang="en-US" dirty="0"/>
          </a:p>
        </p:txBody>
      </p:sp>
    </p:spTree>
    <p:extLst>
      <p:ext uri="{BB962C8B-B14F-4D97-AF65-F5344CB8AC3E}">
        <p14:creationId xmlns:p14="http://schemas.microsoft.com/office/powerpoint/2010/main" val="326332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Education Goal 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077200" cy="4267200"/>
          </a:xfrm>
        </p:spPr>
        <p:txBody>
          <a:bodyPr/>
          <a:lstStyle/>
          <a:p>
            <a:pPr marR="0" lvl="0" algn="l">
              <a:spcBef>
                <a:spcPts val="0"/>
              </a:spcBef>
              <a:spcAft>
                <a:spcPts val="0"/>
              </a:spcAft>
              <a:buClr>
                <a:schemeClr val="tx1"/>
              </a:buClr>
            </a:pPr>
            <a:r>
              <a:rPr lang="en-US" sz="2800" dirty="0" smtClean="0">
                <a:ea typeface="Times New Roman"/>
              </a:rPr>
              <a:t>2c.   Increase </a:t>
            </a:r>
            <a:r>
              <a:rPr lang="en-US" sz="2800" dirty="0">
                <a:ea typeface="Times New Roman"/>
              </a:rPr>
              <a:t>the number of training </a:t>
            </a:r>
            <a:r>
              <a:rPr lang="en-US" sz="2800" dirty="0" smtClean="0">
                <a:ea typeface="Times New Roman"/>
              </a:rPr>
              <a:t>grants</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Evaluate collaborative opportunities for reasonable success in acquiring training </a:t>
            </a:r>
            <a:r>
              <a:rPr lang="en-US" sz="2800" dirty="0" smtClean="0">
                <a:ea typeface="Times New Roman"/>
              </a:rPr>
              <a:t>grants</a:t>
            </a:r>
          </a:p>
          <a:p>
            <a:pPr marL="742950" marR="0" lvl="1" indent="-2857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Set targeted number for submission of training grants</a:t>
            </a:r>
          </a:p>
          <a:p>
            <a:endParaRPr lang="en-US" dirty="0"/>
          </a:p>
        </p:txBody>
      </p:sp>
    </p:spTree>
    <p:extLst>
      <p:ext uri="{BB962C8B-B14F-4D97-AF65-F5344CB8AC3E}">
        <p14:creationId xmlns:p14="http://schemas.microsoft.com/office/powerpoint/2010/main" val="296200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STRATEGIC PLAN DESIGN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4359115"/>
              </p:ext>
            </p:extLst>
          </p:nvPr>
        </p:nvGraphicFramePr>
        <p:xfrm>
          <a:off x="457200" y="1935163"/>
          <a:ext cx="8229600" cy="4180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Step</a:t>
                      </a:r>
                      <a:endParaRPr lang="en-US" dirty="0"/>
                    </a:p>
                  </a:txBody>
                  <a:tcPr/>
                </a:tc>
                <a:tc>
                  <a:txBody>
                    <a:bodyPr/>
                    <a:lstStyle/>
                    <a:p>
                      <a:r>
                        <a:rPr lang="en-US" dirty="0" smtClean="0"/>
                        <a:t>Primary People/Groups</a:t>
                      </a:r>
                      <a:r>
                        <a:rPr lang="en-US" baseline="0" dirty="0" smtClean="0"/>
                        <a:t> Involved</a:t>
                      </a:r>
                      <a:endParaRPr lang="en-US" dirty="0"/>
                    </a:p>
                  </a:txBody>
                  <a:tcPr/>
                </a:tc>
              </a:tr>
              <a:tr h="370840">
                <a:tc>
                  <a:txBody>
                    <a:bodyPr/>
                    <a:lstStyle/>
                    <a:p>
                      <a:r>
                        <a:rPr lang="en-US" sz="2000" dirty="0" smtClean="0"/>
                        <a:t>Hold</a:t>
                      </a:r>
                      <a:r>
                        <a:rPr lang="en-US" sz="2000" baseline="0" dirty="0" smtClean="0"/>
                        <a:t> retreat to brainstorm goals and outcomes</a:t>
                      </a:r>
                      <a:endParaRPr lang="en-US" sz="2000" dirty="0"/>
                    </a:p>
                  </a:txBody>
                  <a:tcPr/>
                </a:tc>
                <a:tc>
                  <a:txBody>
                    <a:bodyPr/>
                    <a:lstStyle/>
                    <a:p>
                      <a:r>
                        <a:rPr lang="en-US" sz="2000" dirty="0" smtClean="0"/>
                        <a:t>Deans, Chairs, Faculty</a:t>
                      </a:r>
                      <a:r>
                        <a:rPr lang="en-US" sz="2000" baseline="0" dirty="0" smtClean="0"/>
                        <a:t> Council, Program Directors</a:t>
                      </a:r>
                      <a:endParaRPr lang="en-US" sz="2000" dirty="0"/>
                    </a:p>
                  </a:txBody>
                  <a:tcPr/>
                </a:tc>
              </a:tr>
              <a:tr h="370840">
                <a:tc>
                  <a:txBody>
                    <a:bodyPr/>
                    <a:lstStyle/>
                    <a:p>
                      <a:r>
                        <a:rPr lang="en-US" sz="2000" dirty="0" smtClean="0"/>
                        <a:t>Vote</a:t>
                      </a:r>
                      <a:r>
                        <a:rPr lang="en-US" sz="2000" baseline="0" dirty="0" smtClean="0"/>
                        <a:t> to endorse goals and narrow outcomes list</a:t>
                      </a:r>
                      <a:endParaRPr lang="en-US" sz="2000" dirty="0"/>
                    </a:p>
                  </a:txBody>
                  <a:tcPr/>
                </a:tc>
                <a:tc>
                  <a:txBody>
                    <a:bodyPr/>
                    <a:lstStyle/>
                    <a:p>
                      <a:r>
                        <a:rPr lang="en-US" sz="2000" dirty="0" smtClean="0"/>
                        <a:t>Faculty College-wide via Survey Monkey</a:t>
                      </a:r>
                      <a:endParaRPr lang="en-US" sz="2000" dirty="0"/>
                    </a:p>
                  </a:txBody>
                  <a:tcPr/>
                </a:tc>
              </a:tr>
              <a:tr h="370840">
                <a:tc>
                  <a:txBody>
                    <a:bodyPr/>
                    <a:lstStyle/>
                    <a:p>
                      <a:r>
                        <a:rPr lang="en-US" sz="2000" dirty="0" smtClean="0"/>
                        <a:t>Integrate</a:t>
                      </a:r>
                      <a:r>
                        <a:rPr lang="en-US" sz="2000" baseline="0" dirty="0" smtClean="0"/>
                        <a:t> CEPH and Retreat Goals and generate outcome subcomponents</a:t>
                      </a:r>
                      <a:endParaRPr lang="en-US" sz="2000" dirty="0"/>
                    </a:p>
                  </a:txBody>
                  <a:tcPr/>
                </a:tc>
                <a:tc>
                  <a:txBody>
                    <a:bodyPr/>
                    <a:lstStyle/>
                    <a:p>
                      <a:r>
                        <a:rPr lang="en-US" sz="2000" dirty="0" smtClean="0"/>
                        <a:t>Dean’s Group/Faculty</a:t>
                      </a:r>
                      <a:r>
                        <a:rPr lang="en-US" sz="2000" baseline="0" dirty="0" smtClean="0"/>
                        <a:t> Representatives</a:t>
                      </a:r>
                      <a:endParaRPr lang="en-US" sz="2000" dirty="0"/>
                    </a:p>
                  </a:txBody>
                  <a:tcPr/>
                </a:tc>
              </a:tr>
              <a:tr h="370840">
                <a:tc>
                  <a:txBody>
                    <a:bodyPr/>
                    <a:lstStyle/>
                    <a:p>
                      <a:r>
                        <a:rPr lang="en-US" sz="2000" dirty="0" smtClean="0"/>
                        <a:t>Present</a:t>
                      </a:r>
                      <a:r>
                        <a:rPr lang="en-US" sz="2000" baseline="0" dirty="0" smtClean="0"/>
                        <a:t> and discuss complete draft</a:t>
                      </a:r>
                      <a:endParaRPr lang="en-US" sz="2000" dirty="0"/>
                    </a:p>
                  </a:txBody>
                  <a:tcPr/>
                </a:tc>
                <a:tc>
                  <a:txBody>
                    <a:bodyPr/>
                    <a:lstStyle/>
                    <a:p>
                      <a:r>
                        <a:rPr lang="en-US" sz="2000" baseline="0" dirty="0" smtClean="0"/>
                        <a:t>Faculty attending College-wide Faculty Meeting</a:t>
                      </a:r>
                      <a:endParaRPr lang="en-US" sz="2000" dirty="0"/>
                    </a:p>
                  </a:txBody>
                  <a:tcPr/>
                </a:tc>
              </a:tr>
              <a:tr h="370840">
                <a:tc>
                  <a:txBody>
                    <a:bodyPr/>
                    <a:lstStyle/>
                    <a:p>
                      <a:r>
                        <a:rPr lang="en-US" sz="2000" dirty="0" smtClean="0"/>
                        <a:t>Vote to endorse comprehensive plan</a:t>
                      </a:r>
                      <a:endParaRPr lang="en-US" sz="2000" dirty="0"/>
                    </a:p>
                  </a:txBody>
                  <a:tcPr/>
                </a:tc>
                <a:tc>
                  <a:txBody>
                    <a:bodyPr/>
                    <a:lstStyle/>
                    <a:p>
                      <a:r>
                        <a:rPr lang="en-US" sz="2000" dirty="0" smtClean="0"/>
                        <a:t>Faculty College-wide via Survey Monkey</a:t>
                      </a:r>
                      <a:endParaRPr lang="en-US" sz="2000" dirty="0"/>
                    </a:p>
                  </a:txBody>
                  <a:tcPr/>
                </a:tc>
              </a:tr>
            </a:tbl>
          </a:graphicData>
        </a:graphic>
      </p:graphicFrame>
    </p:spTree>
    <p:extLst>
      <p:ext uri="{BB962C8B-B14F-4D97-AF65-F5344CB8AC3E}">
        <p14:creationId xmlns:p14="http://schemas.microsoft.com/office/powerpoint/2010/main" val="722818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Education Goal 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153400" cy="4267200"/>
          </a:xfrm>
        </p:spPr>
        <p:txBody>
          <a:bodyPr>
            <a:normAutofit/>
          </a:bodyPr>
          <a:lstStyle/>
          <a:p>
            <a:pPr marR="0" lvl="0" algn="l">
              <a:spcBef>
                <a:spcPts val="0"/>
              </a:spcBef>
              <a:spcAft>
                <a:spcPts val="0"/>
              </a:spcAft>
              <a:buClr>
                <a:schemeClr val="tx1"/>
              </a:buClr>
            </a:pPr>
            <a:r>
              <a:rPr lang="en-US" sz="2800" dirty="0" smtClean="0">
                <a:ea typeface="Times New Roman"/>
              </a:rPr>
              <a:t>2d.   Increase </a:t>
            </a:r>
            <a:r>
              <a:rPr lang="en-US" sz="2800" dirty="0">
                <a:ea typeface="Times New Roman"/>
              </a:rPr>
              <a:t>faculty engagement with innovative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educational </a:t>
            </a:r>
            <a:r>
              <a:rPr lang="en-US" sz="2800" dirty="0">
                <a:ea typeface="Times New Roman"/>
              </a:rPr>
              <a:t>methods and technology to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improve </a:t>
            </a:r>
            <a:r>
              <a:rPr lang="en-US" sz="2800" dirty="0">
                <a:ea typeface="Times New Roman"/>
              </a:rPr>
              <a:t>the student’s educational </a:t>
            </a:r>
            <a:r>
              <a:rPr lang="en-US" sz="2800" dirty="0" smtClean="0">
                <a:ea typeface="Times New Roman"/>
              </a:rPr>
              <a:t>experience</a:t>
            </a:r>
          </a:p>
          <a:p>
            <a:pPr marL="342900" marR="0" lvl="0" indent="-342900" algn="l">
              <a:spcBef>
                <a:spcPts val="0"/>
              </a:spcBef>
              <a:spcAft>
                <a:spcPts val="0"/>
              </a:spcAft>
              <a:buClr>
                <a:schemeClr val="tx1"/>
              </a:buClr>
              <a:buFont typeface="+mj-lt"/>
              <a:buAutoNum type="arabicPeriod" startAt="4"/>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Complete conversion to CANVAS for each </a:t>
            </a:r>
            <a:r>
              <a:rPr lang="en-US" sz="2800" dirty="0" smtClean="0">
                <a:ea typeface="Times New Roman"/>
              </a:rPr>
              <a:t>department</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Implement orientation program on blended learning for faculty</a:t>
            </a:r>
          </a:p>
          <a:p>
            <a:endParaRPr lang="en-US" dirty="0"/>
          </a:p>
        </p:txBody>
      </p:sp>
    </p:spTree>
    <p:extLst>
      <p:ext uri="{BB962C8B-B14F-4D97-AF65-F5344CB8AC3E}">
        <p14:creationId xmlns:p14="http://schemas.microsoft.com/office/powerpoint/2010/main" val="21424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Education Goal 2</a:t>
            </a:r>
            <a:r>
              <a:rPr lang="en-US" sz="2200" dirty="0"/>
              <a:t>:  Become a globally recognized leader for high quality, innovative, evidenced-based academic programming. </a:t>
            </a:r>
            <a:endParaRPr lang="en-US" dirty="0"/>
          </a:p>
        </p:txBody>
      </p:sp>
      <p:sp>
        <p:nvSpPr>
          <p:cNvPr id="2" name="Text Placeholder 1"/>
          <p:cNvSpPr>
            <a:spLocks noGrp="1"/>
          </p:cNvSpPr>
          <p:nvPr>
            <p:ph type="body" idx="1"/>
          </p:nvPr>
        </p:nvSpPr>
        <p:spPr>
          <a:xfrm>
            <a:off x="457200" y="1828800"/>
            <a:ext cx="8153400" cy="4724400"/>
          </a:xfrm>
        </p:spPr>
        <p:txBody>
          <a:bodyPr>
            <a:normAutofit/>
          </a:bodyPr>
          <a:lstStyle/>
          <a:p>
            <a:pPr marR="0" lvl="0" algn="l">
              <a:spcBef>
                <a:spcPts val="0"/>
              </a:spcBef>
              <a:spcAft>
                <a:spcPts val="0"/>
              </a:spcAft>
              <a:buClr>
                <a:schemeClr val="tx1"/>
              </a:buClr>
            </a:pPr>
            <a:r>
              <a:rPr lang="en-US" sz="2800" dirty="0" smtClean="0">
                <a:ea typeface="Times New Roman"/>
              </a:rPr>
              <a:t>2d.   Increase </a:t>
            </a:r>
            <a:r>
              <a:rPr lang="en-US" sz="2800" dirty="0">
                <a:ea typeface="Times New Roman"/>
              </a:rPr>
              <a:t>faculty engagement with innovative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educational </a:t>
            </a:r>
            <a:r>
              <a:rPr lang="en-US" sz="2800" dirty="0">
                <a:ea typeface="Times New Roman"/>
              </a:rPr>
              <a:t>methods and technology to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improve </a:t>
            </a:r>
            <a:r>
              <a:rPr lang="en-US" sz="2800" dirty="0">
                <a:ea typeface="Times New Roman"/>
              </a:rPr>
              <a:t>the student’s educational </a:t>
            </a:r>
            <a:r>
              <a:rPr lang="en-US" sz="2800" dirty="0" smtClean="0">
                <a:ea typeface="Times New Roman"/>
              </a:rPr>
              <a:t>experience</a:t>
            </a:r>
          </a:p>
          <a:p>
            <a:pPr marL="342900" marR="0" lvl="0" indent="-342900" algn="l">
              <a:spcBef>
                <a:spcPts val="0"/>
              </a:spcBef>
              <a:spcAft>
                <a:spcPts val="0"/>
              </a:spcAft>
              <a:buClr>
                <a:schemeClr val="tx1"/>
              </a:buClr>
              <a:buFont typeface="+mj-lt"/>
              <a:buAutoNum type="arabicPeriod" startAt="4"/>
            </a:pPr>
            <a:endParaRPr lang="en-US" sz="1200" dirty="0">
              <a:latin typeface="Times New Roman"/>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latin typeface="Times New Roman"/>
                <a:ea typeface="Times New Roman"/>
              </a:rPr>
              <a:t>Design </a:t>
            </a:r>
            <a:r>
              <a:rPr lang="en-US" sz="2800" dirty="0">
                <a:latin typeface="Times New Roman"/>
                <a:ea typeface="Times New Roman"/>
              </a:rPr>
              <a:t>and implement learning tools and associated trainings for use by faculty in blended learning courses based on recommendations of the Blended Learning Task </a:t>
            </a:r>
            <a:r>
              <a:rPr lang="en-US" sz="2800" dirty="0" smtClean="0">
                <a:latin typeface="Times New Roman"/>
                <a:ea typeface="Times New Roman"/>
              </a:rPr>
              <a:t>Force</a:t>
            </a:r>
          </a:p>
          <a:p>
            <a:pPr marL="971550" marR="0" lvl="1" indent="-514350">
              <a:spcBef>
                <a:spcPts val="0"/>
              </a:spcBef>
              <a:spcAft>
                <a:spcPts val="0"/>
              </a:spcAft>
              <a:buClr>
                <a:schemeClr val="tx1"/>
              </a:buClr>
              <a:buFont typeface="+mj-lt"/>
              <a:buAutoNum type="romanLcPeriod" startAt="3"/>
            </a:pPr>
            <a:endParaRPr lang="en-US" sz="800" dirty="0">
              <a:latin typeface="Times New Roman"/>
              <a:ea typeface="Times New Roman"/>
            </a:endParaRPr>
          </a:p>
          <a:p>
            <a:pPr marL="1028700" marR="0" lvl="1" indent="-571500">
              <a:spcBef>
                <a:spcPts val="0"/>
              </a:spcBef>
              <a:spcAft>
                <a:spcPts val="0"/>
              </a:spcAft>
              <a:buClr>
                <a:schemeClr val="tx1"/>
              </a:buClr>
              <a:buFont typeface="+mj-lt"/>
              <a:buAutoNum type="romanLcPeriod" startAt="3"/>
            </a:pPr>
            <a:r>
              <a:rPr lang="en-US" sz="2800" dirty="0">
                <a:latin typeface="Times New Roman"/>
                <a:ea typeface="Times New Roman"/>
              </a:rPr>
              <a:t>Increase faculty engagement in inter-professional education activities </a:t>
            </a:r>
          </a:p>
          <a:p>
            <a:endParaRPr lang="en-US" dirty="0"/>
          </a:p>
        </p:txBody>
      </p:sp>
    </p:spTree>
    <p:extLst>
      <p:ext uri="{BB962C8B-B14F-4D97-AF65-F5344CB8AC3E}">
        <p14:creationId xmlns:p14="http://schemas.microsoft.com/office/powerpoint/2010/main" val="1549562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762000"/>
            <a:ext cx="7772400" cy="1143000"/>
          </a:xfrm>
        </p:spPr>
        <p:txBody>
          <a:bodyPr>
            <a:normAutofit/>
          </a:bodyPr>
          <a:lstStyle/>
          <a:p>
            <a:r>
              <a:rPr lang="en-US" sz="2200" dirty="0"/>
              <a:t>Research Goal 1:  Conduct and disseminate the results of high impact research designed to improve individual, community, and population health.</a:t>
            </a:r>
            <a:endParaRPr lang="en-US" dirty="0"/>
          </a:p>
        </p:txBody>
      </p:sp>
      <p:sp>
        <p:nvSpPr>
          <p:cNvPr id="2" name="Text Placeholder 1"/>
          <p:cNvSpPr>
            <a:spLocks noGrp="1"/>
          </p:cNvSpPr>
          <p:nvPr>
            <p:ph type="body" idx="1"/>
          </p:nvPr>
        </p:nvSpPr>
        <p:spPr>
          <a:xfrm>
            <a:off x="457200" y="1981200"/>
            <a:ext cx="8153400" cy="4343400"/>
          </a:xfrm>
        </p:spPr>
        <p:txBody>
          <a:bodyPr>
            <a:normAutofit/>
          </a:bodyPr>
          <a:lstStyle/>
          <a:p>
            <a:pPr marL="342900" lvl="0" indent="-342900">
              <a:spcBef>
                <a:spcPts val="0"/>
              </a:spcBef>
              <a:buClr>
                <a:schemeClr val="tx1"/>
              </a:buClr>
              <a:buFont typeface="+mj-lt"/>
              <a:buAutoNum type="arabicPeriod"/>
            </a:pPr>
            <a:r>
              <a:rPr lang="en-US" sz="2800" dirty="0">
                <a:ea typeface="Times New Roman"/>
              </a:rPr>
              <a:t>Increase number of peer-reviewed publications with particular attention to journal quality and impact factor </a:t>
            </a:r>
            <a:endParaRPr lang="en-US" sz="2800" dirty="0" smtClean="0">
              <a:ea typeface="Times New Roman"/>
            </a:endParaRPr>
          </a:p>
          <a:p>
            <a:pPr marL="342900" lvl="0" indent="-342900">
              <a:spcBef>
                <a:spcPts val="0"/>
              </a:spcBef>
              <a:buClr>
                <a:schemeClr val="tx1"/>
              </a:buClr>
              <a:buFont typeface="+mj-lt"/>
              <a:buAutoNum type="arabicPeriod"/>
            </a:pPr>
            <a:endParaRPr lang="en-US" sz="1200" dirty="0">
              <a:ea typeface="Times New Roman"/>
            </a:endParaRPr>
          </a:p>
          <a:p>
            <a:pPr marL="342900" lvl="0" indent="-342900">
              <a:spcBef>
                <a:spcPts val="0"/>
              </a:spcBef>
              <a:buClr>
                <a:prstClr val="white"/>
              </a:buClr>
              <a:buFont typeface="+mj-lt"/>
              <a:buAutoNum type="arabicPeriod" startAt="2"/>
            </a:pPr>
            <a:r>
              <a:rPr lang="en-US" sz="2800" dirty="0">
                <a:solidFill>
                  <a:prstClr val="white"/>
                </a:solidFill>
                <a:ea typeface="Times New Roman"/>
              </a:rPr>
              <a:t>Increase external support for research endeavors </a:t>
            </a:r>
            <a:endParaRPr lang="en-US" sz="2800" dirty="0" smtClean="0">
              <a:solidFill>
                <a:prstClr val="white"/>
              </a:solidFill>
              <a:ea typeface="Times New Roman"/>
            </a:endParaRPr>
          </a:p>
          <a:p>
            <a:pPr marL="342900" lvl="0" indent="-342900">
              <a:spcBef>
                <a:spcPts val="0"/>
              </a:spcBef>
              <a:buClr>
                <a:prstClr val="white"/>
              </a:buClr>
              <a:buFont typeface="+mj-lt"/>
              <a:buAutoNum type="arabicPeriod" startAt="2"/>
            </a:pPr>
            <a:endParaRPr lang="en-US" sz="1200" dirty="0">
              <a:solidFill>
                <a:prstClr val="white"/>
              </a:solidFill>
              <a:ea typeface="Times New Roman"/>
            </a:endParaRPr>
          </a:p>
          <a:p>
            <a:pPr marL="342900" indent="-342900">
              <a:spcBef>
                <a:spcPts val="0"/>
              </a:spcBef>
              <a:buClr>
                <a:prstClr val="white"/>
              </a:buClr>
              <a:buFont typeface="+mj-lt"/>
              <a:buAutoNum type="arabicPeriod" startAt="3"/>
            </a:pPr>
            <a:r>
              <a:rPr lang="en-US" sz="2800" dirty="0">
                <a:ea typeface="Times New Roman"/>
              </a:rPr>
              <a:t>Generate greater public awareness of research projects and findings (e.g. media attention; presentations, etc.)</a:t>
            </a:r>
          </a:p>
          <a:p>
            <a:pPr marL="342900" lvl="0" indent="-342900">
              <a:spcBef>
                <a:spcPts val="0"/>
              </a:spcBef>
              <a:buClr>
                <a:prstClr val="white"/>
              </a:buClr>
              <a:buFont typeface="+mj-lt"/>
              <a:buAutoNum type="arabicPeriod" startAt="3"/>
            </a:pPr>
            <a:endParaRPr lang="en-US" sz="2800" dirty="0">
              <a:solidFill>
                <a:prstClr val="white"/>
              </a:solidFill>
              <a:ea typeface="Times New Roman"/>
            </a:endParaRPr>
          </a:p>
          <a:p>
            <a:endParaRPr lang="en-US" dirty="0"/>
          </a:p>
        </p:txBody>
      </p:sp>
    </p:spTree>
    <p:extLst>
      <p:ext uri="{BB962C8B-B14F-4D97-AF65-F5344CB8AC3E}">
        <p14:creationId xmlns:p14="http://schemas.microsoft.com/office/powerpoint/2010/main" val="2282567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normAutofit/>
          </a:bodyPr>
          <a:lstStyle/>
          <a:p>
            <a:r>
              <a:rPr lang="en-US" sz="2200" b="1" dirty="0"/>
              <a:t>Research Goal 1</a:t>
            </a:r>
            <a:r>
              <a:rPr lang="en-US" sz="2200" dirty="0"/>
              <a:t>:  Conduct and disseminate the results of high impact research designed to improve individual, community, and population health.</a:t>
            </a:r>
          </a:p>
        </p:txBody>
      </p:sp>
      <p:sp>
        <p:nvSpPr>
          <p:cNvPr id="2" name="Text Placeholder 1"/>
          <p:cNvSpPr>
            <a:spLocks noGrp="1"/>
          </p:cNvSpPr>
          <p:nvPr>
            <p:ph type="body" idx="1"/>
          </p:nvPr>
        </p:nvSpPr>
        <p:spPr>
          <a:xfrm>
            <a:off x="457200" y="1981200"/>
            <a:ext cx="8077200" cy="4038600"/>
          </a:xfrm>
        </p:spPr>
        <p:txBody>
          <a:bodyPr>
            <a:normAutofit/>
          </a:bodyPr>
          <a:lstStyle/>
          <a:p>
            <a:pPr marR="0" lvl="0" algn="l">
              <a:spcBef>
                <a:spcPts val="0"/>
              </a:spcBef>
              <a:spcAft>
                <a:spcPts val="0"/>
              </a:spcAft>
              <a:buClr>
                <a:schemeClr val="tx1"/>
              </a:buClr>
            </a:pPr>
            <a:r>
              <a:rPr lang="en-US" sz="2800" dirty="0" smtClean="0">
                <a:ea typeface="Times New Roman"/>
              </a:rPr>
              <a:t>1a.   Increase </a:t>
            </a:r>
            <a:r>
              <a:rPr lang="en-US" sz="2800" dirty="0">
                <a:ea typeface="Times New Roman"/>
              </a:rPr>
              <a:t>number of peer-reviewed publications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with </a:t>
            </a:r>
            <a:r>
              <a:rPr lang="en-US" sz="2800" dirty="0">
                <a:ea typeface="Times New Roman"/>
              </a:rPr>
              <a:t>particular attention to journal quality and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impact </a:t>
            </a:r>
            <a:r>
              <a:rPr lang="en-US" sz="2800" dirty="0">
                <a:ea typeface="Times New Roman"/>
              </a:rPr>
              <a:t>factor </a:t>
            </a:r>
            <a:endParaRPr lang="en-US" sz="2800" dirty="0" smtClean="0">
              <a:ea typeface="Times New Roman"/>
            </a:endParaRP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Evaluate 3-year data of faculty publications by level and </a:t>
            </a:r>
            <a:r>
              <a:rPr lang="en-US" sz="2800" dirty="0" smtClean="0">
                <a:ea typeface="Times New Roman"/>
              </a:rPr>
              <a:t>discipline</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Set targets for submission to top </a:t>
            </a:r>
            <a:r>
              <a:rPr lang="en-US" sz="2800" dirty="0" smtClean="0">
                <a:ea typeface="Times New Roman"/>
              </a:rPr>
              <a:t>journals</a:t>
            </a:r>
          </a:p>
          <a:p>
            <a:pPr marL="1028700" marR="0" lvl="1" indent="-571500">
              <a:spcBef>
                <a:spcPts val="0"/>
              </a:spcBef>
              <a:spcAft>
                <a:spcPts val="0"/>
              </a:spcAft>
              <a:buClr>
                <a:schemeClr val="tx1"/>
              </a:buClr>
              <a:buFont typeface="+mj-lt"/>
              <a:buAutoNum type="romanLcPeriod"/>
            </a:pPr>
            <a:r>
              <a:rPr lang="en-US" sz="2800" dirty="0" smtClean="0">
                <a:ea typeface="Times New Roman"/>
              </a:rPr>
              <a:t>Incorporate </a:t>
            </a:r>
            <a:r>
              <a:rPr lang="en-US" sz="2800" dirty="0">
                <a:ea typeface="Times New Roman"/>
              </a:rPr>
              <a:t>publication expectations into annual faculty evaluations</a:t>
            </a:r>
          </a:p>
          <a:p>
            <a:pPr marL="457200" marR="0" lvl="1" indent="0">
              <a:spcBef>
                <a:spcPts val="0"/>
              </a:spcBef>
              <a:spcAft>
                <a:spcPts val="0"/>
              </a:spcAft>
              <a:buClr>
                <a:schemeClr val="tx1"/>
              </a:buClr>
            </a:pPr>
            <a:endParaRPr lang="en-US" sz="2800" dirty="0">
              <a:ea typeface="Times New Roman"/>
            </a:endParaRPr>
          </a:p>
          <a:p>
            <a:endParaRPr lang="en-US" dirty="0"/>
          </a:p>
        </p:txBody>
      </p:sp>
    </p:spTree>
    <p:extLst>
      <p:ext uri="{BB962C8B-B14F-4D97-AF65-F5344CB8AC3E}">
        <p14:creationId xmlns:p14="http://schemas.microsoft.com/office/powerpoint/2010/main" val="1349135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normAutofit/>
          </a:bodyPr>
          <a:lstStyle/>
          <a:p>
            <a:r>
              <a:rPr lang="en-US" sz="2200" b="1" dirty="0"/>
              <a:t>Research Goal 1</a:t>
            </a:r>
            <a:r>
              <a:rPr lang="en-US" sz="2200" dirty="0"/>
              <a:t>:  Conduct and disseminate the results of high impact research designed to improve individual, community, and population health.</a:t>
            </a:r>
            <a:endParaRPr lang="en-US" dirty="0"/>
          </a:p>
        </p:txBody>
      </p:sp>
      <p:sp>
        <p:nvSpPr>
          <p:cNvPr id="2" name="Text Placeholder 1"/>
          <p:cNvSpPr>
            <a:spLocks noGrp="1"/>
          </p:cNvSpPr>
          <p:nvPr>
            <p:ph type="body" idx="1"/>
          </p:nvPr>
        </p:nvSpPr>
        <p:spPr>
          <a:xfrm>
            <a:off x="457200" y="1981200"/>
            <a:ext cx="8153400" cy="4495800"/>
          </a:xfrm>
        </p:spPr>
        <p:txBody>
          <a:bodyPr>
            <a:normAutofit/>
          </a:bodyPr>
          <a:lstStyle/>
          <a:p>
            <a:pPr marR="0" lvl="0" algn="l">
              <a:spcBef>
                <a:spcPts val="0"/>
              </a:spcBef>
              <a:spcAft>
                <a:spcPts val="0"/>
              </a:spcAft>
              <a:buClr>
                <a:schemeClr val="tx1"/>
              </a:buClr>
            </a:pPr>
            <a:r>
              <a:rPr lang="en-US" sz="2800" dirty="0" smtClean="0">
                <a:ea typeface="Times New Roman"/>
              </a:rPr>
              <a:t>1b.   Increase </a:t>
            </a:r>
            <a:r>
              <a:rPr lang="en-US" sz="2800" dirty="0">
                <a:ea typeface="Times New Roman"/>
              </a:rPr>
              <a:t>external support for research endeavors </a:t>
            </a:r>
            <a:endParaRPr lang="en-US" sz="2800" dirty="0" smtClean="0">
              <a:ea typeface="Times New Roman"/>
            </a:endParaRP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Identify grant sources not taking maximal advantage of based on Academic Analytics </a:t>
            </a:r>
            <a:r>
              <a:rPr lang="en-US" sz="2800" dirty="0" smtClean="0">
                <a:ea typeface="Times New Roman"/>
              </a:rPr>
              <a:t>data</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Map out plan for increasing grant submissions incorporating the above sources as appropriate to faculty expertise </a:t>
            </a:r>
          </a:p>
          <a:p>
            <a:endParaRPr lang="en-US" dirty="0"/>
          </a:p>
        </p:txBody>
      </p:sp>
    </p:spTree>
    <p:extLst>
      <p:ext uri="{BB962C8B-B14F-4D97-AF65-F5344CB8AC3E}">
        <p14:creationId xmlns:p14="http://schemas.microsoft.com/office/powerpoint/2010/main" val="4147714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normAutofit/>
          </a:bodyPr>
          <a:lstStyle/>
          <a:p>
            <a:r>
              <a:rPr lang="en-US" sz="2200" b="1" dirty="0"/>
              <a:t>Research Goal 1</a:t>
            </a:r>
            <a:r>
              <a:rPr lang="en-US" sz="2200" dirty="0"/>
              <a:t>:  Conduct and disseminate the results of high impact research designed to improve individual, community, and population health.</a:t>
            </a:r>
            <a:endParaRPr lang="en-US" dirty="0"/>
          </a:p>
        </p:txBody>
      </p:sp>
      <p:sp>
        <p:nvSpPr>
          <p:cNvPr id="2" name="Text Placeholder 1"/>
          <p:cNvSpPr>
            <a:spLocks noGrp="1"/>
          </p:cNvSpPr>
          <p:nvPr>
            <p:ph type="body" idx="1"/>
          </p:nvPr>
        </p:nvSpPr>
        <p:spPr>
          <a:xfrm>
            <a:off x="457200" y="1981200"/>
            <a:ext cx="8153400" cy="4495800"/>
          </a:xfrm>
        </p:spPr>
        <p:txBody>
          <a:bodyPr>
            <a:normAutofit/>
          </a:bodyPr>
          <a:lstStyle/>
          <a:p>
            <a:pPr marR="0" lvl="0" algn="l">
              <a:spcBef>
                <a:spcPts val="0"/>
              </a:spcBef>
              <a:spcAft>
                <a:spcPts val="0"/>
              </a:spcAft>
              <a:buClr>
                <a:schemeClr val="tx1"/>
              </a:buClr>
            </a:pPr>
            <a:r>
              <a:rPr lang="en-US" sz="2800" dirty="0" smtClean="0">
                <a:ea typeface="Times New Roman"/>
              </a:rPr>
              <a:t>1b.   Increase </a:t>
            </a:r>
            <a:r>
              <a:rPr lang="en-US" sz="2800" dirty="0">
                <a:ea typeface="Times New Roman"/>
              </a:rPr>
              <a:t>external support for research endeavors </a:t>
            </a:r>
            <a:endParaRPr lang="en-US" sz="2800" dirty="0" smtClean="0">
              <a:ea typeface="Times New Roman"/>
            </a:endParaRP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Set </a:t>
            </a:r>
            <a:r>
              <a:rPr lang="en-US" sz="2800" dirty="0">
                <a:ea typeface="Times New Roman"/>
              </a:rPr>
              <a:t>clear expectations for grant submissions for tenured/tenure track faculty members and identify support needs to facilitate success as principal investigators </a:t>
            </a:r>
            <a:endParaRPr lang="en-US" sz="2800" dirty="0" smtClean="0">
              <a:ea typeface="Times New Roman"/>
            </a:endParaRPr>
          </a:p>
          <a:p>
            <a:pPr marL="971550" marR="0" lvl="1" indent="-514350">
              <a:spcBef>
                <a:spcPts val="0"/>
              </a:spcBef>
              <a:spcAft>
                <a:spcPts val="0"/>
              </a:spcAft>
              <a:buClr>
                <a:schemeClr val="tx1"/>
              </a:buClr>
              <a:buFont typeface="+mj-lt"/>
              <a:buAutoNum type="romanLcPeriod" startAt="3"/>
            </a:pPr>
            <a:endParaRPr lang="en-US" sz="8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a:ea typeface="Times New Roman"/>
              </a:rPr>
              <a:t>Evaluate incentives around grant and publication success</a:t>
            </a:r>
          </a:p>
          <a:p>
            <a:endParaRPr lang="en-US" dirty="0"/>
          </a:p>
        </p:txBody>
      </p:sp>
    </p:spTree>
    <p:extLst>
      <p:ext uri="{BB962C8B-B14F-4D97-AF65-F5344CB8AC3E}">
        <p14:creationId xmlns:p14="http://schemas.microsoft.com/office/powerpoint/2010/main" val="265060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normAutofit/>
          </a:bodyPr>
          <a:lstStyle/>
          <a:p>
            <a:r>
              <a:rPr lang="en-US" sz="2200" b="1" dirty="0"/>
              <a:t>Research Goal 1</a:t>
            </a:r>
            <a:r>
              <a:rPr lang="en-US" sz="2200" dirty="0"/>
              <a:t>:  Conduct and disseminate the results of high impact research designed to improve individual, community, and population health.</a:t>
            </a:r>
            <a:endParaRPr lang="en-US" dirty="0"/>
          </a:p>
        </p:txBody>
      </p:sp>
      <p:sp>
        <p:nvSpPr>
          <p:cNvPr id="2" name="Text Placeholder 1"/>
          <p:cNvSpPr>
            <a:spLocks noGrp="1"/>
          </p:cNvSpPr>
          <p:nvPr>
            <p:ph type="body" idx="1"/>
          </p:nvPr>
        </p:nvSpPr>
        <p:spPr>
          <a:xfrm>
            <a:off x="457200" y="1981200"/>
            <a:ext cx="8153400" cy="4648200"/>
          </a:xfrm>
        </p:spPr>
        <p:txBody>
          <a:bodyPr>
            <a:normAutofit/>
          </a:bodyPr>
          <a:lstStyle/>
          <a:p>
            <a:pPr marR="0" lvl="0" algn="l">
              <a:spcBef>
                <a:spcPts val="0"/>
              </a:spcBef>
              <a:spcAft>
                <a:spcPts val="0"/>
              </a:spcAft>
              <a:buClr>
                <a:schemeClr val="tx1"/>
              </a:buClr>
            </a:pPr>
            <a:r>
              <a:rPr lang="en-US" sz="2800" dirty="0" smtClean="0">
                <a:ea typeface="Times New Roman"/>
              </a:rPr>
              <a:t>1c.   Generate </a:t>
            </a:r>
            <a:r>
              <a:rPr lang="en-US" sz="2800" dirty="0">
                <a:ea typeface="Times New Roman"/>
              </a:rPr>
              <a:t>greater public awareness of research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projects </a:t>
            </a:r>
            <a:r>
              <a:rPr lang="en-US" sz="2800" dirty="0">
                <a:ea typeface="Times New Roman"/>
              </a:rPr>
              <a:t>and findings (e.g. media attention;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presentations</a:t>
            </a:r>
            <a:r>
              <a:rPr lang="en-US" sz="2800" dirty="0">
                <a:ea typeface="Times New Roman"/>
              </a:rPr>
              <a:t>, etc</a:t>
            </a:r>
            <a:r>
              <a:rPr lang="en-US" sz="2800" dirty="0" smtClean="0">
                <a:ea typeface="Times New Roman"/>
              </a:rPr>
              <a:t>.)</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Increase number of professional presentations faculty </a:t>
            </a:r>
            <a:r>
              <a:rPr lang="en-US" sz="2800" dirty="0" smtClean="0">
                <a:ea typeface="Times New Roman"/>
              </a:rPr>
              <a:t>give</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Create public relations clearinghouse to which research findings are systematically linked for potential distribution; take advantage of social media outlets</a:t>
            </a:r>
          </a:p>
          <a:p>
            <a:endParaRPr lang="en-US" dirty="0"/>
          </a:p>
        </p:txBody>
      </p:sp>
    </p:spTree>
    <p:extLst>
      <p:ext uri="{BB962C8B-B14F-4D97-AF65-F5344CB8AC3E}">
        <p14:creationId xmlns:p14="http://schemas.microsoft.com/office/powerpoint/2010/main" val="2572009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normAutofit/>
          </a:bodyPr>
          <a:lstStyle/>
          <a:p>
            <a:r>
              <a:rPr lang="en-US" sz="2200" b="1" dirty="0"/>
              <a:t>Research Goal 1</a:t>
            </a:r>
            <a:r>
              <a:rPr lang="en-US" sz="2200" dirty="0"/>
              <a:t>:  Conduct and disseminate the results of high impact research designed to improve individual, community, and population health.</a:t>
            </a:r>
            <a:endParaRPr lang="en-US" dirty="0"/>
          </a:p>
        </p:txBody>
      </p:sp>
      <p:sp>
        <p:nvSpPr>
          <p:cNvPr id="2" name="Text Placeholder 1"/>
          <p:cNvSpPr>
            <a:spLocks noGrp="1"/>
          </p:cNvSpPr>
          <p:nvPr>
            <p:ph type="body" idx="1"/>
          </p:nvPr>
        </p:nvSpPr>
        <p:spPr>
          <a:xfrm>
            <a:off x="457200" y="1981200"/>
            <a:ext cx="8153400" cy="4648200"/>
          </a:xfrm>
        </p:spPr>
        <p:txBody>
          <a:bodyPr>
            <a:normAutofit/>
          </a:bodyPr>
          <a:lstStyle/>
          <a:p>
            <a:pPr marR="0" lvl="0" algn="l">
              <a:spcBef>
                <a:spcPts val="0"/>
              </a:spcBef>
              <a:spcAft>
                <a:spcPts val="0"/>
              </a:spcAft>
              <a:buClr>
                <a:schemeClr val="tx1"/>
              </a:buClr>
            </a:pPr>
            <a:r>
              <a:rPr lang="en-US" sz="2800" dirty="0" smtClean="0">
                <a:ea typeface="Times New Roman"/>
              </a:rPr>
              <a:t>1c.   Generate </a:t>
            </a:r>
            <a:r>
              <a:rPr lang="en-US" sz="2800" dirty="0">
                <a:ea typeface="Times New Roman"/>
              </a:rPr>
              <a:t>greater public awareness of research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projects </a:t>
            </a:r>
            <a:r>
              <a:rPr lang="en-US" sz="2800" dirty="0">
                <a:ea typeface="Times New Roman"/>
              </a:rPr>
              <a:t>and findings (e.g. media attention;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presentations</a:t>
            </a:r>
            <a:r>
              <a:rPr lang="en-US" sz="2800" dirty="0">
                <a:ea typeface="Times New Roman"/>
              </a:rPr>
              <a:t>, etc</a:t>
            </a:r>
            <a:r>
              <a:rPr lang="en-US" sz="2800" dirty="0" smtClean="0">
                <a:ea typeface="Times New Roman"/>
              </a:rPr>
              <a:t>.)</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Identify </a:t>
            </a:r>
            <a:r>
              <a:rPr lang="en-US" sz="2800" dirty="0">
                <a:ea typeface="Times New Roman"/>
              </a:rPr>
              <a:t>opportunities and develop public service announcements related to </a:t>
            </a:r>
            <a:r>
              <a:rPr lang="en-US" sz="2800" dirty="0" smtClean="0">
                <a:ea typeface="Times New Roman"/>
              </a:rPr>
              <a:t>discoveries</a:t>
            </a:r>
          </a:p>
          <a:p>
            <a:pPr marL="971550" marR="0" lvl="1" indent="-514350">
              <a:spcBef>
                <a:spcPts val="0"/>
              </a:spcBef>
              <a:spcAft>
                <a:spcPts val="0"/>
              </a:spcAft>
              <a:buClr>
                <a:schemeClr val="tx1"/>
              </a:buClr>
              <a:buFont typeface="+mj-lt"/>
              <a:buAutoNum type="romanLcPeriod" startAt="3"/>
            </a:pPr>
            <a:endParaRPr lang="en-US" sz="8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a:ea typeface="Times New Roman"/>
              </a:rPr>
              <a:t>Develop communication strategy with local community</a:t>
            </a:r>
          </a:p>
          <a:p>
            <a:endParaRPr lang="en-US" dirty="0"/>
          </a:p>
        </p:txBody>
      </p:sp>
    </p:spTree>
    <p:extLst>
      <p:ext uri="{BB962C8B-B14F-4D97-AF65-F5344CB8AC3E}">
        <p14:creationId xmlns:p14="http://schemas.microsoft.com/office/powerpoint/2010/main" val="3127637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762000"/>
            <a:ext cx="7772400" cy="533400"/>
          </a:xfrm>
        </p:spPr>
        <p:txBody>
          <a:bodyPr>
            <a:normAutofit/>
          </a:bodyPr>
          <a:lstStyle/>
          <a:p>
            <a:r>
              <a:rPr lang="en-US" sz="2200" dirty="0"/>
              <a:t>Research Goal </a:t>
            </a:r>
            <a:r>
              <a:rPr lang="en-US" sz="2200" dirty="0" smtClean="0"/>
              <a:t>2: </a:t>
            </a:r>
            <a:r>
              <a:rPr lang="en-US" sz="2200" dirty="0"/>
              <a:t>Support interdisciplinary collaboration.</a:t>
            </a:r>
            <a:endParaRPr lang="en-US" dirty="0"/>
          </a:p>
        </p:txBody>
      </p:sp>
      <p:sp>
        <p:nvSpPr>
          <p:cNvPr id="2" name="Text Placeholder 1"/>
          <p:cNvSpPr>
            <a:spLocks noGrp="1"/>
          </p:cNvSpPr>
          <p:nvPr>
            <p:ph type="body" idx="1"/>
          </p:nvPr>
        </p:nvSpPr>
        <p:spPr>
          <a:xfrm>
            <a:off x="457200" y="1524000"/>
            <a:ext cx="8153400" cy="4800600"/>
          </a:xfrm>
        </p:spPr>
        <p:txBody>
          <a:bodyPr>
            <a:normAutofit/>
          </a:bodyPr>
          <a:lstStyle/>
          <a:p>
            <a:pPr marL="342900" lvl="0" indent="-342900">
              <a:spcBef>
                <a:spcPts val="0"/>
              </a:spcBef>
              <a:buClr>
                <a:schemeClr val="tx1"/>
              </a:buClr>
              <a:buFont typeface="+mj-lt"/>
              <a:buAutoNum type="arabicPeriod"/>
            </a:pPr>
            <a:r>
              <a:rPr lang="en-US" sz="2800" dirty="0">
                <a:ea typeface="Times New Roman"/>
              </a:rPr>
              <a:t>Increase the number of faculty serving as Principal Investigators or Co-Investigators on interdisciplinary team science projects</a:t>
            </a:r>
          </a:p>
          <a:p>
            <a:pPr marL="342900" lvl="0" indent="-342900">
              <a:spcBef>
                <a:spcPts val="0"/>
              </a:spcBef>
              <a:buClr>
                <a:schemeClr val="tx1"/>
              </a:buClr>
              <a:buFont typeface="+mj-lt"/>
              <a:buAutoNum type="arabicPeriod"/>
            </a:pPr>
            <a:endParaRPr lang="en-US" sz="1200" dirty="0">
              <a:ea typeface="Times New Roman"/>
            </a:endParaRPr>
          </a:p>
          <a:p>
            <a:pPr marL="342900" lvl="0" indent="-342900">
              <a:spcBef>
                <a:spcPts val="0"/>
              </a:spcBef>
              <a:buClr>
                <a:prstClr val="white"/>
              </a:buClr>
              <a:buFont typeface="+mj-lt"/>
              <a:buAutoNum type="arabicPeriod" startAt="2"/>
            </a:pPr>
            <a:r>
              <a:rPr lang="en-US" sz="2800" dirty="0">
                <a:solidFill>
                  <a:prstClr val="white"/>
                </a:solidFill>
                <a:ea typeface="Times New Roman"/>
              </a:rPr>
              <a:t>Increase opportunities for community collaboration and implementation of research in community settings </a:t>
            </a:r>
            <a:endParaRPr lang="en-US" sz="2800" dirty="0" smtClean="0">
              <a:solidFill>
                <a:prstClr val="white"/>
              </a:solidFill>
              <a:ea typeface="Times New Roman"/>
            </a:endParaRPr>
          </a:p>
          <a:p>
            <a:pPr marL="342900" lvl="0" indent="-342900">
              <a:spcBef>
                <a:spcPts val="0"/>
              </a:spcBef>
              <a:buClr>
                <a:prstClr val="white"/>
              </a:buClr>
              <a:buFont typeface="+mj-lt"/>
              <a:buAutoNum type="arabicPeriod" startAt="2"/>
            </a:pPr>
            <a:endParaRPr lang="en-US" sz="1200" dirty="0">
              <a:solidFill>
                <a:prstClr val="white"/>
              </a:solidFill>
              <a:ea typeface="Times New Roman"/>
            </a:endParaRPr>
          </a:p>
          <a:p>
            <a:pPr marL="342900" indent="-342900">
              <a:spcBef>
                <a:spcPts val="0"/>
              </a:spcBef>
              <a:buClr>
                <a:prstClr val="white"/>
              </a:buClr>
              <a:buFont typeface="+mj-lt"/>
              <a:buAutoNum type="arabicPeriod" startAt="3"/>
            </a:pPr>
            <a:r>
              <a:rPr lang="en-US" sz="2800" dirty="0">
                <a:ea typeface="Times New Roman"/>
              </a:rPr>
              <a:t>Increase co-authorship of publications that reflect interdisciplinary collaboration</a:t>
            </a:r>
          </a:p>
          <a:p>
            <a:pPr marL="342900" lvl="0" indent="-342900">
              <a:spcBef>
                <a:spcPts val="0"/>
              </a:spcBef>
              <a:buClr>
                <a:prstClr val="white"/>
              </a:buClr>
              <a:buFont typeface="+mj-lt"/>
              <a:buAutoNum type="arabicPeriod" startAt="3"/>
            </a:pPr>
            <a:endParaRPr lang="en-US" sz="2800" dirty="0">
              <a:solidFill>
                <a:prstClr val="white"/>
              </a:solidFill>
              <a:ea typeface="Times New Roman"/>
            </a:endParaRPr>
          </a:p>
          <a:p>
            <a:endParaRPr lang="en-US" dirty="0"/>
          </a:p>
        </p:txBody>
      </p:sp>
    </p:spTree>
    <p:extLst>
      <p:ext uri="{BB962C8B-B14F-4D97-AF65-F5344CB8AC3E}">
        <p14:creationId xmlns:p14="http://schemas.microsoft.com/office/powerpoint/2010/main" val="553265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762000"/>
          </a:xfrm>
        </p:spPr>
        <p:txBody>
          <a:bodyPr>
            <a:normAutofit/>
          </a:bodyPr>
          <a:lstStyle/>
          <a:p>
            <a:r>
              <a:rPr lang="en-US" sz="2200" b="1" dirty="0"/>
              <a:t>Research Goal 2</a:t>
            </a:r>
            <a:r>
              <a:rPr lang="en-US" sz="2200" dirty="0"/>
              <a:t>:  Support interdisciplinary collaboration.</a:t>
            </a:r>
            <a:endParaRPr lang="en-US" dirty="0"/>
          </a:p>
        </p:txBody>
      </p:sp>
      <p:sp>
        <p:nvSpPr>
          <p:cNvPr id="2" name="Text Placeholder 1"/>
          <p:cNvSpPr>
            <a:spLocks noGrp="1"/>
          </p:cNvSpPr>
          <p:nvPr>
            <p:ph type="body" idx="1"/>
          </p:nvPr>
        </p:nvSpPr>
        <p:spPr>
          <a:xfrm>
            <a:off x="457200" y="1524000"/>
            <a:ext cx="8153400" cy="5105400"/>
          </a:xfrm>
        </p:spPr>
        <p:txBody>
          <a:bodyPr>
            <a:noAutofit/>
          </a:bodyPr>
          <a:lstStyle/>
          <a:p>
            <a:pPr marR="0" lvl="0" algn="l">
              <a:spcBef>
                <a:spcPts val="0"/>
              </a:spcBef>
              <a:spcAft>
                <a:spcPts val="0"/>
              </a:spcAft>
              <a:buClr>
                <a:schemeClr val="tx1"/>
              </a:buClr>
            </a:pPr>
            <a:r>
              <a:rPr lang="en-US" sz="2800" dirty="0" smtClean="0">
                <a:ea typeface="Times New Roman"/>
              </a:rPr>
              <a:t>2a.   Increase </a:t>
            </a:r>
            <a:r>
              <a:rPr lang="en-US" sz="2800" dirty="0">
                <a:ea typeface="Times New Roman"/>
              </a:rPr>
              <a:t>the number of faculty serving as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Principal </a:t>
            </a:r>
            <a:r>
              <a:rPr lang="en-US" sz="2800" dirty="0">
                <a:ea typeface="Times New Roman"/>
              </a:rPr>
              <a:t>Investigators or Co-Investigators on </a:t>
            </a:r>
          </a:p>
          <a:p>
            <a:pPr marR="0" lvl="0" algn="l">
              <a:spcBef>
                <a:spcPts val="0"/>
              </a:spcBef>
              <a:spcAft>
                <a:spcPts val="0"/>
              </a:spcAft>
              <a:buClr>
                <a:schemeClr val="tx1"/>
              </a:buClr>
            </a:pPr>
            <a:r>
              <a:rPr lang="en-US" sz="2800" dirty="0" smtClean="0">
                <a:ea typeface="Times New Roman"/>
              </a:rPr>
              <a:t>        interdisciplinary </a:t>
            </a:r>
            <a:r>
              <a:rPr lang="en-US" sz="2800" dirty="0">
                <a:ea typeface="Times New Roman"/>
              </a:rPr>
              <a:t>team science </a:t>
            </a:r>
            <a:r>
              <a:rPr lang="en-US" sz="2800" dirty="0" smtClean="0">
                <a:ea typeface="Times New Roman"/>
              </a:rPr>
              <a:t>projects</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Review research areas of pre-eminence hires (i.e. generally and in cancer) to identify specific opportunities for new </a:t>
            </a:r>
            <a:r>
              <a:rPr lang="en-US" sz="2800" dirty="0" smtClean="0">
                <a:ea typeface="Times New Roman"/>
              </a:rPr>
              <a:t>collaborations</a:t>
            </a:r>
          </a:p>
          <a:p>
            <a:pPr marL="971550" marR="0" lvl="1" indent="-514350">
              <a:spcBef>
                <a:spcPts val="0"/>
              </a:spcBef>
              <a:spcAft>
                <a:spcPts val="0"/>
              </a:spcAft>
              <a:buClr>
                <a:schemeClr val="tx1"/>
              </a:buClr>
              <a:buFont typeface="+mj-lt"/>
              <a:buAutoNum type="romanLcPeriod"/>
            </a:pPr>
            <a:endParaRPr lang="en-US" sz="800" dirty="0" smtClean="0">
              <a:ea typeface="Times New Roman"/>
            </a:endParaRPr>
          </a:p>
          <a:p>
            <a:pPr marL="1028700" marR="0" lvl="1" indent="-571500">
              <a:spcBef>
                <a:spcPts val="0"/>
              </a:spcBef>
              <a:spcAft>
                <a:spcPts val="0"/>
              </a:spcAft>
              <a:buClr>
                <a:schemeClr val="tx1"/>
              </a:buClr>
              <a:buFont typeface="+mj-lt"/>
              <a:buAutoNum type="romanLcPeriod"/>
            </a:pPr>
            <a:r>
              <a:rPr lang="en-US" sz="2800" dirty="0" smtClean="0">
                <a:ea typeface="Times New Roman"/>
              </a:rPr>
              <a:t>Determine </a:t>
            </a:r>
            <a:r>
              <a:rPr lang="en-US" sz="2800" dirty="0">
                <a:ea typeface="Times New Roman"/>
              </a:rPr>
              <a:t>targeted/prioritized areas to increase cross-disciplinary and cross-college collaborations to accelerate scientific </a:t>
            </a:r>
            <a:r>
              <a:rPr lang="en-US" sz="2800" dirty="0" smtClean="0">
                <a:ea typeface="Times New Roman"/>
              </a:rPr>
              <a:t>momentum</a:t>
            </a:r>
            <a:endParaRPr lang="en-US" sz="2800" dirty="0">
              <a:ea typeface="Times New Roman"/>
            </a:endParaRPr>
          </a:p>
        </p:txBody>
      </p:sp>
    </p:spTree>
    <p:extLst>
      <p:ext uri="{BB962C8B-B14F-4D97-AF65-F5344CB8AC3E}">
        <p14:creationId xmlns:p14="http://schemas.microsoft.com/office/powerpoint/2010/main" val="211241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914400"/>
            <a:ext cx="7772400" cy="740664"/>
          </a:xfrm>
        </p:spPr>
        <p:txBody>
          <a:bodyPr/>
          <a:lstStyle/>
          <a:p>
            <a:pPr algn="ctr"/>
            <a:r>
              <a:rPr lang="en-US" sz="5000" dirty="0" smtClean="0"/>
              <a:t>PLANNING PROCESS</a:t>
            </a:r>
            <a:endParaRPr lang="en-US" sz="5000" dirty="0"/>
          </a:p>
        </p:txBody>
      </p:sp>
      <p:sp>
        <p:nvSpPr>
          <p:cNvPr id="5" name="Content Placeholder 2"/>
          <p:cNvSpPr>
            <a:spLocks noGrp="1"/>
          </p:cNvSpPr>
          <p:nvPr>
            <p:ph type="body" idx="1"/>
          </p:nvPr>
        </p:nvSpPr>
        <p:spPr>
          <a:xfrm>
            <a:off x="530352" y="1905000"/>
            <a:ext cx="7772400" cy="4572000"/>
          </a:xfrm>
        </p:spPr>
        <p:txBody>
          <a:bodyPr>
            <a:normAutofit/>
          </a:bodyPr>
          <a:lstStyle/>
          <a:p>
            <a:pPr marL="342900" indent="-342900">
              <a:buFont typeface="Arial" panose="020B0604020202020204" pitchFamily="34" charset="0"/>
              <a:buChar char="•"/>
            </a:pPr>
            <a:r>
              <a:rPr lang="en-US" sz="2400" dirty="0" smtClean="0"/>
              <a:t>Sept. 12, 2014: Strategic Planning Retreat </a:t>
            </a:r>
          </a:p>
          <a:p>
            <a:pPr marL="678942" lvl="1" indent="-285750">
              <a:buClr>
                <a:schemeClr val="tx1"/>
              </a:buClr>
              <a:buFont typeface="Arial" panose="020B0604020202020204" pitchFamily="34" charset="0"/>
              <a:buChar char="•"/>
            </a:pPr>
            <a:r>
              <a:rPr lang="en-US" sz="2400" dirty="0" smtClean="0"/>
              <a:t>Brainstormed educational and research goals </a:t>
            </a:r>
          </a:p>
          <a:p>
            <a:pPr marL="678942" lvl="1" indent="-285750">
              <a:buClr>
                <a:schemeClr val="tx1"/>
              </a:buClr>
              <a:buFont typeface="Arial" panose="020B0604020202020204" pitchFamily="34" charset="0"/>
              <a:buChar char="•"/>
            </a:pPr>
            <a:r>
              <a:rPr lang="en-US" sz="2400" dirty="0" smtClean="0"/>
              <a:t>Narrowed list by faculty representatives’ vote</a:t>
            </a:r>
          </a:p>
          <a:p>
            <a:pPr marL="678942" lvl="1" indent="-285750">
              <a:buClr>
                <a:schemeClr val="tx1"/>
              </a:buClr>
              <a:buFont typeface="Arial" panose="020B0604020202020204" pitchFamily="34" charset="0"/>
              <a:buChar char="•"/>
            </a:pPr>
            <a:r>
              <a:rPr lang="en-US" sz="2400" dirty="0" smtClean="0"/>
              <a:t>Combined subgroup lists of possible outcomes associated with top goals</a:t>
            </a:r>
          </a:p>
          <a:p>
            <a:pPr marL="457200" lvl="1" indent="0"/>
            <a:endParaRPr lang="en-US" sz="2400" dirty="0" smtClean="0"/>
          </a:p>
          <a:p>
            <a:pPr marL="342900" indent="-342900">
              <a:buFont typeface="Arial" panose="020B0604020202020204" pitchFamily="34" charset="0"/>
              <a:buChar char="•"/>
            </a:pPr>
            <a:r>
              <a:rPr lang="en-US" sz="2400" dirty="0" smtClean="0"/>
              <a:t>November-December, 2014:  College-wide Faculty Vote via Survey Monkey</a:t>
            </a:r>
          </a:p>
          <a:p>
            <a:pPr marL="678942" lvl="1" indent="-285750">
              <a:buClr>
                <a:schemeClr val="tx1"/>
              </a:buClr>
              <a:buFont typeface="Arial" panose="020B0604020202020204" pitchFamily="34" charset="0"/>
              <a:buChar char="•"/>
            </a:pPr>
            <a:r>
              <a:rPr lang="en-US" sz="2400" dirty="0" smtClean="0"/>
              <a:t>Endorsed educational and research goals </a:t>
            </a:r>
          </a:p>
          <a:p>
            <a:pPr marL="678942" lvl="1" indent="-285750">
              <a:buClr>
                <a:schemeClr val="tx1"/>
              </a:buClr>
              <a:buFont typeface="Arial" panose="020B0604020202020204" pitchFamily="34" charset="0"/>
              <a:buChar char="•"/>
            </a:pPr>
            <a:r>
              <a:rPr lang="en-US" sz="2400" dirty="0" smtClean="0"/>
              <a:t>Voted on preferred outcomes</a:t>
            </a:r>
          </a:p>
          <a:p>
            <a:pPr marL="457200" lvl="1" indent="0">
              <a:buNone/>
            </a:pPr>
            <a:endParaRPr lang="en-US" dirty="0" smtClean="0"/>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645636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762000"/>
          </a:xfrm>
        </p:spPr>
        <p:txBody>
          <a:bodyPr>
            <a:normAutofit/>
          </a:bodyPr>
          <a:lstStyle/>
          <a:p>
            <a:r>
              <a:rPr lang="en-US" sz="2200" b="1" dirty="0"/>
              <a:t>Research Goal 2</a:t>
            </a:r>
            <a:r>
              <a:rPr lang="en-US" sz="2200" dirty="0"/>
              <a:t>:  Support interdisciplinary collaboration.</a:t>
            </a:r>
            <a:endParaRPr lang="en-US" dirty="0"/>
          </a:p>
        </p:txBody>
      </p:sp>
      <p:sp>
        <p:nvSpPr>
          <p:cNvPr id="2" name="Text Placeholder 1"/>
          <p:cNvSpPr>
            <a:spLocks noGrp="1"/>
          </p:cNvSpPr>
          <p:nvPr>
            <p:ph type="body" idx="1"/>
          </p:nvPr>
        </p:nvSpPr>
        <p:spPr>
          <a:xfrm>
            <a:off x="457200" y="1524000"/>
            <a:ext cx="8153400" cy="4800600"/>
          </a:xfrm>
        </p:spPr>
        <p:txBody>
          <a:bodyPr>
            <a:noAutofit/>
          </a:bodyPr>
          <a:lstStyle/>
          <a:p>
            <a:pPr marR="0" lvl="0" algn="l">
              <a:spcBef>
                <a:spcPts val="0"/>
              </a:spcBef>
              <a:spcAft>
                <a:spcPts val="0"/>
              </a:spcAft>
              <a:buClr>
                <a:schemeClr val="tx1"/>
              </a:buClr>
            </a:pPr>
            <a:r>
              <a:rPr lang="en-US" sz="2800" dirty="0" smtClean="0">
                <a:ea typeface="Times New Roman"/>
              </a:rPr>
              <a:t>2a.   Increase </a:t>
            </a:r>
            <a:r>
              <a:rPr lang="en-US" sz="2800" dirty="0">
                <a:ea typeface="Times New Roman"/>
              </a:rPr>
              <a:t>the number of faculty serving as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Principal </a:t>
            </a:r>
            <a:r>
              <a:rPr lang="en-US" sz="2800" dirty="0">
                <a:ea typeface="Times New Roman"/>
              </a:rPr>
              <a:t>Investigators or Co-Investigators on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interdisciplinary </a:t>
            </a:r>
            <a:r>
              <a:rPr lang="en-US" sz="2800" dirty="0">
                <a:ea typeface="Times New Roman"/>
              </a:rPr>
              <a:t>team science </a:t>
            </a:r>
            <a:r>
              <a:rPr lang="en-US" sz="2800" dirty="0" smtClean="0">
                <a:ea typeface="Times New Roman"/>
              </a:rPr>
              <a:t>projects</a:t>
            </a:r>
          </a:p>
          <a:p>
            <a:pPr marR="0" lvl="0" algn="l">
              <a:spcBef>
                <a:spcPts val="0"/>
              </a:spcBef>
              <a:spcAft>
                <a:spcPts val="0"/>
              </a:spcAft>
              <a:buClr>
                <a:schemeClr val="tx1"/>
              </a:buClr>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Ensure </a:t>
            </a:r>
            <a:r>
              <a:rPr lang="en-US" sz="2800" dirty="0">
                <a:ea typeface="Times New Roman"/>
              </a:rPr>
              <a:t>junior faculty, in particular, are introduced to potential collaborators from other disciplines; shape this as an expectation as part of culture</a:t>
            </a:r>
            <a:endParaRPr lang="en-US" sz="2800" dirty="0">
              <a:effectLst/>
              <a:ea typeface="Times New Roman"/>
            </a:endParaRPr>
          </a:p>
        </p:txBody>
      </p:sp>
    </p:spTree>
    <p:extLst>
      <p:ext uri="{BB962C8B-B14F-4D97-AF65-F5344CB8AC3E}">
        <p14:creationId xmlns:p14="http://schemas.microsoft.com/office/powerpoint/2010/main" val="3192752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762000"/>
          </a:xfrm>
        </p:spPr>
        <p:txBody>
          <a:bodyPr>
            <a:normAutofit/>
          </a:bodyPr>
          <a:lstStyle/>
          <a:p>
            <a:r>
              <a:rPr lang="en-US" sz="2200" b="1" dirty="0"/>
              <a:t>Research Goal 2</a:t>
            </a:r>
            <a:r>
              <a:rPr lang="en-US" sz="2200" dirty="0"/>
              <a:t>:  Support interdisciplinary collaboration.</a:t>
            </a:r>
            <a:endParaRPr lang="en-US" dirty="0"/>
          </a:p>
        </p:txBody>
      </p:sp>
      <p:sp>
        <p:nvSpPr>
          <p:cNvPr id="2" name="Text Placeholder 1"/>
          <p:cNvSpPr>
            <a:spLocks noGrp="1"/>
          </p:cNvSpPr>
          <p:nvPr>
            <p:ph type="body" idx="1"/>
          </p:nvPr>
        </p:nvSpPr>
        <p:spPr>
          <a:xfrm>
            <a:off x="457200" y="1524000"/>
            <a:ext cx="8153400" cy="5105400"/>
          </a:xfrm>
        </p:spPr>
        <p:txBody>
          <a:bodyPr>
            <a:normAutofit/>
          </a:bodyPr>
          <a:lstStyle/>
          <a:p>
            <a:pPr marR="0" lvl="0" algn="l">
              <a:spcBef>
                <a:spcPts val="0"/>
              </a:spcBef>
              <a:spcAft>
                <a:spcPts val="0"/>
              </a:spcAft>
              <a:buClr>
                <a:schemeClr val="tx1"/>
              </a:buClr>
            </a:pPr>
            <a:r>
              <a:rPr lang="en-US" sz="2800" dirty="0" smtClean="0">
                <a:ea typeface="Times New Roman"/>
              </a:rPr>
              <a:t>2b.   Increase </a:t>
            </a:r>
            <a:r>
              <a:rPr lang="en-US" sz="2800" dirty="0">
                <a:ea typeface="Times New Roman"/>
              </a:rPr>
              <a:t>opportunities for community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collaboration </a:t>
            </a:r>
            <a:r>
              <a:rPr lang="en-US" sz="2800" dirty="0">
                <a:ea typeface="Times New Roman"/>
              </a:rPr>
              <a:t>and implementation of research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in </a:t>
            </a:r>
            <a:r>
              <a:rPr lang="en-US" sz="2800" dirty="0">
                <a:ea typeface="Times New Roman"/>
              </a:rPr>
              <a:t>community settings </a:t>
            </a:r>
            <a:endParaRPr lang="en-US" sz="2800" dirty="0" smtClean="0">
              <a:ea typeface="Times New Roman"/>
            </a:endParaRP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Invite community stakeholders to annual Research Fair and College Distinguished Speaker </a:t>
            </a:r>
            <a:r>
              <a:rPr lang="en-US" sz="2800" dirty="0" smtClean="0">
                <a:ea typeface="Times New Roman"/>
              </a:rPr>
              <a:t>series</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As collaborative research priorities are set, incorporate role for community stakeholders as appropriate; evaluate specific partnership opportunities (e.g. Dept. of Health)</a:t>
            </a:r>
          </a:p>
          <a:p>
            <a:endParaRPr lang="en-US" dirty="0"/>
          </a:p>
        </p:txBody>
      </p:sp>
    </p:spTree>
    <p:extLst>
      <p:ext uri="{BB962C8B-B14F-4D97-AF65-F5344CB8AC3E}">
        <p14:creationId xmlns:p14="http://schemas.microsoft.com/office/powerpoint/2010/main" val="992536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762000"/>
          </a:xfrm>
        </p:spPr>
        <p:txBody>
          <a:bodyPr>
            <a:normAutofit/>
          </a:bodyPr>
          <a:lstStyle/>
          <a:p>
            <a:r>
              <a:rPr lang="en-US" sz="2200" b="1" dirty="0"/>
              <a:t>Research Goal 2</a:t>
            </a:r>
            <a:r>
              <a:rPr lang="en-US" sz="2200" dirty="0"/>
              <a:t>:  Support interdisciplinary collaboration.</a:t>
            </a:r>
            <a:endParaRPr lang="en-US" dirty="0"/>
          </a:p>
        </p:txBody>
      </p:sp>
      <p:sp>
        <p:nvSpPr>
          <p:cNvPr id="2" name="Text Placeholder 1"/>
          <p:cNvSpPr>
            <a:spLocks noGrp="1"/>
          </p:cNvSpPr>
          <p:nvPr>
            <p:ph type="body" idx="1"/>
          </p:nvPr>
        </p:nvSpPr>
        <p:spPr>
          <a:xfrm>
            <a:off x="457200" y="1524000"/>
            <a:ext cx="8153400" cy="4495800"/>
          </a:xfrm>
        </p:spPr>
        <p:txBody>
          <a:bodyPr/>
          <a:lstStyle/>
          <a:p>
            <a:pPr marR="0" lvl="0" algn="l">
              <a:spcBef>
                <a:spcPts val="0"/>
              </a:spcBef>
              <a:spcAft>
                <a:spcPts val="0"/>
              </a:spcAft>
              <a:buClr>
                <a:schemeClr val="tx1"/>
              </a:buClr>
            </a:pPr>
            <a:r>
              <a:rPr lang="en-US" sz="2800" dirty="0" smtClean="0">
                <a:ea typeface="Times New Roman"/>
              </a:rPr>
              <a:t>2c.   Increase </a:t>
            </a:r>
            <a:r>
              <a:rPr lang="en-US" sz="2800" dirty="0">
                <a:ea typeface="Times New Roman"/>
              </a:rPr>
              <a:t>co-authorship of publications that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reflect </a:t>
            </a:r>
            <a:r>
              <a:rPr lang="en-US" sz="2800" dirty="0">
                <a:ea typeface="Times New Roman"/>
              </a:rPr>
              <a:t>interdisciplinary </a:t>
            </a:r>
            <a:r>
              <a:rPr lang="en-US" sz="2800" dirty="0" smtClean="0">
                <a:ea typeface="Times New Roman"/>
              </a:rPr>
              <a:t>collaboration</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Set  expectations for co-authored publications as part of collaborative research project roll-out </a:t>
            </a:r>
            <a:endParaRPr lang="en-US" sz="2800" dirty="0" smtClean="0">
              <a:ea typeface="Times New Roman"/>
            </a:endParaRP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Include faculty expectations for collaborative production during annual evaluations</a:t>
            </a:r>
          </a:p>
          <a:p>
            <a:endParaRPr lang="en-US" dirty="0"/>
          </a:p>
        </p:txBody>
      </p:sp>
    </p:spTree>
    <p:extLst>
      <p:ext uri="{BB962C8B-B14F-4D97-AF65-F5344CB8AC3E}">
        <p14:creationId xmlns:p14="http://schemas.microsoft.com/office/powerpoint/2010/main" val="4113920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762000"/>
            <a:ext cx="7772400" cy="762000"/>
          </a:xfrm>
        </p:spPr>
        <p:txBody>
          <a:bodyPr>
            <a:normAutofit/>
          </a:bodyPr>
          <a:lstStyle/>
          <a:p>
            <a:r>
              <a:rPr lang="en-US" sz="2200" dirty="0"/>
              <a:t>Research Goal 3</a:t>
            </a:r>
            <a:r>
              <a:rPr lang="en-US" sz="2200" dirty="0" smtClean="0"/>
              <a:t>: </a:t>
            </a:r>
            <a:r>
              <a:rPr lang="en-US" sz="2200" dirty="0"/>
              <a:t>Foster professional growth and development for students and faculty </a:t>
            </a:r>
            <a:endParaRPr lang="en-US" dirty="0"/>
          </a:p>
        </p:txBody>
      </p:sp>
      <p:sp>
        <p:nvSpPr>
          <p:cNvPr id="2" name="Text Placeholder 1"/>
          <p:cNvSpPr>
            <a:spLocks noGrp="1"/>
          </p:cNvSpPr>
          <p:nvPr>
            <p:ph type="body" idx="1"/>
          </p:nvPr>
        </p:nvSpPr>
        <p:spPr>
          <a:xfrm>
            <a:off x="457200" y="1676400"/>
            <a:ext cx="8153400" cy="4648200"/>
          </a:xfrm>
        </p:spPr>
        <p:txBody>
          <a:bodyPr>
            <a:normAutofit/>
          </a:bodyPr>
          <a:lstStyle/>
          <a:p>
            <a:pPr marL="342900" lvl="0" indent="-342900">
              <a:spcBef>
                <a:spcPts val="0"/>
              </a:spcBef>
              <a:buClr>
                <a:schemeClr val="tx1"/>
              </a:buClr>
              <a:buFont typeface="+mj-lt"/>
              <a:buAutoNum type="arabicPeriod"/>
            </a:pPr>
            <a:r>
              <a:rPr lang="en-US" sz="2800" dirty="0">
                <a:ea typeface="Times New Roman"/>
              </a:rPr>
              <a:t>Increase percent of junior faculty who achieve tenure, promotion, advancement, and professional </a:t>
            </a:r>
            <a:r>
              <a:rPr lang="en-US" sz="2800" dirty="0" smtClean="0">
                <a:ea typeface="Times New Roman"/>
              </a:rPr>
              <a:t>recognitions</a:t>
            </a:r>
          </a:p>
          <a:p>
            <a:pPr marL="342900" lvl="0" indent="-342900">
              <a:spcBef>
                <a:spcPts val="0"/>
              </a:spcBef>
              <a:buClr>
                <a:schemeClr val="tx1"/>
              </a:buClr>
              <a:buFont typeface="+mj-lt"/>
              <a:buAutoNum type="arabicPeriod"/>
            </a:pPr>
            <a:endParaRPr lang="en-US" sz="1200" dirty="0">
              <a:ea typeface="Times New Roman"/>
            </a:endParaRPr>
          </a:p>
          <a:p>
            <a:pPr marL="342900" lvl="0" indent="-342900">
              <a:spcBef>
                <a:spcPts val="0"/>
              </a:spcBef>
              <a:buClr>
                <a:prstClr val="white"/>
              </a:buClr>
              <a:buFont typeface="+mj-lt"/>
              <a:buAutoNum type="arabicPeriod" startAt="2"/>
            </a:pPr>
            <a:r>
              <a:rPr lang="en-US" sz="2800" dirty="0">
                <a:solidFill>
                  <a:prstClr val="white"/>
                </a:solidFill>
                <a:ea typeface="Times New Roman"/>
              </a:rPr>
              <a:t>Ensure salaries meet or exceed national (peer) medians for faculty and </a:t>
            </a:r>
            <a:r>
              <a:rPr lang="en-US" sz="2800" dirty="0" smtClean="0">
                <a:solidFill>
                  <a:prstClr val="white"/>
                </a:solidFill>
                <a:ea typeface="Times New Roman"/>
              </a:rPr>
              <a:t>students</a:t>
            </a:r>
          </a:p>
          <a:p>
            <a:pPr marL="342900" lvl="0" indent="-342900">
              <a:spcBef>
                <a:spcPts val="0"/>
              </a:spcBef>
              <a:buClr>
                <a:prstClr val="white"/>
              </a:buClr>
              <a:buFont typeface="+mj-lt"/>
              <a:buAutoNum type="arabicPeriod" startAt="2"/>
            </a:pPr>
            <a:endParaRPr lang="en-US" sz="1200" dirty="0">
              <a:solidFill>
                <a:prstClr val="white"/>
              </a:solidFill>
              <a:ea typeface="Times New Roman"/>
            </a:endParaRPr>
          </a:p>
          <a:p>
            <a:pPr marL="342900" indent="-342900">
              <a:spcBef>
                <a:spcPts val="0"/>
              </a:spcBef>
              <a:buClr>
                <a:prstClr val="white"/>
              </a:buClr>
              <a:buFont typeface="+mj-lt"/>
              <a:buAutoNum type="arabicPeriod" startAt="3"/>
            </a:pPr>
            <a:r>
              <a:rPr lang="en-US" sz="2800" dirty="0">
                <a:ea typeface="Times New Roman"/>
              </a:rPr>
              <a:t>Ensure each faculty and student has an individual professional development plan</a:t>
            </a:r>
          </a:p>
          <a:p>
            <a:pPr marL="342900" lvl="0" indent="-342900">
              <a:spcBef>
                <a:spcPts val="0"/>
              </a:spcBef>
              <a:buClr>
                <a:prstClr val="white"/>
              </a:buClr>
              <a:buFont typeface="+mj-lt"/>
              <a:buAutoNum type="arabicPeriod" startAt="3"/>
            </a:pPr>
            <a:endParaRPr lang="en-US" sz="2800" dirty="0">
              <a:solidFill>
                <a:prstClr val="white"/>
              </a:solidFill>
              <a:ea typeface="Times New Roman"/>
            </a:endParaRPr>
          </a:p>
          <a:p>
            <a:endParaRPr lang="en-US" dirty="0"/>
          </a:p>
        </p:txBody>
      </p:sp>
    </p:spTree>
    <p:extLst>
      <p:ext uri="{BB962C8B-B14F-4D97-AF65-F5344CB8AC3E}">
        <p14:creationId xmlns:p14="http://schemas.microsoft.com/office/powerpoint/2010/main" val="3616011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Research Goal </a:t>
            </a:r>
            <a:r>
              <a:rPr lang="en-US" sz="2200" b="1" dirty="0" smtClean="0"/>
              <a:t>3</a:t>
            </a:r>
            <a:r>
              <a:rPr lang="en-US" sz="2200" dirty="0" smtClean="0"/>
              <a:t>:  </a:t>
            </a:r>
            <a:r>
              <a:rPr lang="en-US" sz="2200" dirty="0"/>
              <a:t>Foster professional growth and development for students and faculty </a:t>
            </a:r>
            <a:endParaRPr lang="en-US" dirty="0"/>
          </a:p>
        </p:txBody>
      </p:sp>
      <p:sp>
        <p:nvSpPr>
          <p:cNvPr id="2" name="Text Placeholder 1"/>
          <p:cNvSpPr>
            <a:spLocks noGrp="1"/>
          </p:cNvSpPr>
          <p:nvPr>
            <p:ph type="body" idx="1"/>
          </p:nvPr>
        </p:nvSpPr>
        <p:spPr>
          <a:xfrm>
            <a:off x="457200" y="1828800"/>
            <a:ext cx="8153400" cy="4724400"/>
          </a:xfrm>
        </p:spPr>
        <p:txBody>
          <a:bodyPr>
            <a:normAutofit/>
          </a:bodyPr>
          <a:lstStyle/>
          <a:p>
            <a:pPr marR="0" lvl="0" algn="l">
              <a:spcBef>
                <a:spcPts val="0"/>
              </a:spcBef>
              <a:spcAft>
                <a:spcPts val="0"/>
              </a:spcAft>
              <a:buClr>
                <a:schemeClr val="tx1"/>
              </a:buClr>
            </a:pPr>
            <a:r>
              <a:rPr lang="en-US" sz="2800" dirty="0" smtClean="0">
                <a:ea typeface="Times New Roman"/>
              </a:rPr>
              <a:t>3a.   Increase </a:t>
            </a:r>
            <a:r>
              <a:rPr lang="en-US" sz="2800" dirty="0">
                <a:ea typeface="Times New Roman"/>
              </a:rPr>
              <a:t>percent of junior faculty who achieve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tenure</a:t>
            </a:r>
            <a:r>
              <a:rPr lang="en-US" sz="2800" dirty="0">
                <a:ea typeface="Times New Roman"/>
              </a:rPr>
              <a:t>, promotion, advancement, and </a:t>
            </a:r>
            <a:r>
              <a:rPr lang="en-US" sz="2800" dirty="0" smtClean="0">
                <a:ea typeface="Times New Roman"/>
              </a:rPr>
              <a:t>  </a:t>
            </a:r>
          </a:p>
          <a:p>
            <a:pPr marR="0" lvl="0" algn="l">
              <a:spcBef>
                <a:spcPts val="0"/>
              </a:spcBef>
              <a:spcAft>
                <a:spcPts val="0"/>
              </a:spcAft>
              <a:buClr>
                <a:schemeClr val="tx1"/>
              </a:buClr>
            </a:pPr>
            <a:r>
              <a:rPr lang="en-US" sz="2800" dirty="0">
                <a:ea typeface="Times New Roman"/>
              </a:rPr>
              <a:t> </a:t>
            </a:r>
            <a:r>
              <a:rPr lang="en-US" sz="2800" dirty="0" smtClean="0">
                <a:ea typeface="Times New Roman"/>
              </a:rPr>
              <a:t>       professional recognitions</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Streamline annual evaluation process/design template to focus on progression and goals related to tenure and </a:t>
            </a:r>
            <a:r>
              <a:rPr lang="en-US" sz="2800" dirty="0" smtClean="0">
                <a:ea typeface="Times New Roman"/>
              </a:rPr>
              <a:t>promotion</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Map Tenure and Promotion criteria to annual evaluation goals prior to finalizing letters</a:t>
            </a:r>
          </a:p>
          <a:p>
            <a:endParaRPr lang="en-US" dirty="0"/>
          </a:p>
        </p:txBody>
      </p:sp>
    </p:spTree>
    <p:extLst>
      <p:ext uri="{BB962C8B-B14F-4D97-AF65-F5344CB8AC3E}">
        <p14:creationId xmlns:p14="http://schemas.microsoft.com/office/powerpoint/2010/main" val="3105704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Research Goal </a:t>
            </a:r>
            <a:r>
              <a:rPr lang="en-US" sz="2200" b="1" dirty="0" smtClean="0"/>
              <a:t>3</a:t>
            </a:r>
            <a:r>
              <a:rPr lang="en-US" sz="2200" dirty="0" smtClean="0"/>
              <a:t>:  </a:t>
            </a:r>
            <a:r>
              <a:rPr lang="en-US" sz="2200" dirty="0"/>
              <a:t>Foster professional growth and development for students and faculty </a:t>
            </a:r>
            <a:endParaRPr lang="en-US" dirty="0"/>
          </a:p>
        </p:txBody>
      </p:sp>
      <p:sp>
        <p:nvSpPr>
          <p:cNvPr id="2" name="Text Placeholder 1"/>
          <p:cNvSpPr>
            <a:spLocks noGrp="1"/>
          </p:cNvSpPr>
          <p:nvPr>
            <p:ph type="body" idx="1"/>
          </p:nvPr>
        </p:nvSpPr>
        <p:spPr>
          <a:xfrm>
            <a:off x="457200" y="1828800"/>
            <a:ext cx="8153400" cy="4724400"/>
          </a:xfrm>
        </p:spPr>
        <p:txBody>
          <a:bodyPr>
            <a:normAutofit/>
          </a:bodyPr>
          <a:lstStyle/>
          <a:p>
            <a:pPr marR="0" lvl="0" algn="l">
              <a:spcBef>
                <a:spcPts val="0"/>
              </a:spcBef>
              <a:spcAft>
                <a:spcPts val="0"/>
              </a:spcAft>
              <a:buClr>
                <a:schemeClr val="tx1"/>
              </a:buClr>
            </a:pPr>
            <a:r>
              <a:rPr lang="en-US" sz="2800" dirty="0" smtClean="0">
                <a:ea typeface="Times New Roman"/>
              </a:rPr>
              <a:t>3a.   Increase </a:t>
            </a:r>
            <a:r>
              <a:rPr lang="en-US" sz="2800" dirty="0">
                <a:ea typeface="Times New Roman"/>
              </a:rPr>
              <a:t>percent of junior faculty who achieve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tenure</a:t>
            </a:r>
            <a:r>
              <a:rPr lang="en-US" sz="2800" dirty="0">
                <a:ea typeface="Times New Roman"/>
              </a:rPr>
              <a:t>, promotion, advancement, and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professional recognitions</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Ensure </a:t>
            </a:r>
            <a:r>
              <a:rPr lang="en-US" sz="2800" dirty="0">
                <a:ea typeface="Times New Roman"/>
              </a:rPr>
              <a:t>timely 3-year reviews and create concrete response plan in any weaker areas, including meeting with dean and chair within one month of review to discuss steps to strengthen packet</a:t>
            </a:r>
          </a:p>
          <a:p>
            <a:endParaRPr lang="en-US" dirty="0"/>
          </a:p>
        </p:txBody>
      </p:sp>
    </p:spTree>
    <p:extLst>
      <p:ext uri="{BB962C8B-B14F-4D97-AF65-F5344CB8AC3E}">
        <p14:creationId xmlns:p14="http://schemas.microsoft.com/office/powerpoint/2010/main" val="3801668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Research Goal 3</a:t>
            </a:r>
            <a:r>
              <a:rPr lang="en-US" sz="2200" dirty="0"/>
              <a:t>:  Foster professional growth and development for students and faculty </a:t>
            </a:r>
            <a:endParaRPr lang="en-US" dirty="0"/>
          </a:p>
        </p:txBody>
      </p:sp>
      <p:sp>
        <p:nvSpPr>
          <p:cNvPr id="2" name="Text Placeholder 1"/>
          <p:cNvSpPr>
            <a:spLocks noGrp="1"/>
          </p:cNvSpPr>
          <p:nvPr>
            <p:ph type="body" idx="1"/>
          </p:nvPr>
        </p:nvSpPr>
        <p:spPr>
          <a:xfrm>
            <a:off x="457200" y="1828800"/>
            <a:ext cx="8153400" cy="4343400"/>
          </a:xfrm>
        </p:spPr>
        <p:txBody>
          <a:bodyPr/>
          <a:lstStyle/>
          <a:p>
            <a:pPr marR="0" lvl="0" algn="l">
              <a:spcBef>
                <a:spcPts val="0"/>
              </a:spcBef>
              <a:spcAft>
                <a:spcPts val="0"/>
              </a:spcAft>
              <a:buClr>
                <a:schemeClr val="tx1"/>
              </a:buClr>
            </a:pPr>
            <a:r>
              <a:rPr lang="en-US" sz="2800" dirty="0" smtClean="0">
                <a:ea typeface="Times New Roman"/>
              </a:rPr>
              <a:t>3b.   Ensure </a:t>
            </a:r>
            <a:r>
              <a:rPr lang="en-US" sz="2800" dirty="0">
                <a:ea typeface="Times New Roman"/>
              </a:rPr>
              <a:t>salaries meet or exceed national (peer)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medians </a:t>
            </a:r>
            <a:r>
              <a:rPr lang="en-US" sz="2800" dirty="0">
                <a:ea typeface="Times New Roman"/>
              </a:rPr>
              <a:t>for faculty and </a:t>
            </a:r>
            <a:r>
              <a:rPr lang="en-US" sz="2800" dirty="0" smtClean="0">
                <a:ea typeface="Times New Roman"/>
              </a:rPr>
              <a:t>students</a:t>
            </a: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Conduct comparison of salaries to available national </a:t>
            </a:r>
            <a:r>
              <a:rPr lang="en-US" sz="2800" dirty="0" smtClean="0">
                <a:ea typeface="Times New Roman"/>
              </a:rPr>
              <a:t>data</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Develop sequential plan to address identified areas of salary compression based on college priorities</a:t>
            </a:r>
          </a:p>
          <a:p>
            <a:endParaRPr lang="en-US" dirty="0"/>
          </a:p>
        </p:txBody>
      </p:sp>
    </p:spTree>
    <p:extLst>
      <p:ext uri="{BB962C8B-B14F-4D97-AF65-F5344CB8AC3E}">
        <p14:creationId xmlns:p14="http://schemas.microsoft.com/office/powerpoint/2010/main" val="2008885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066800"/>
          </a:xfrm>
        </p:spPr>
        <p:txBody>
          <a:bodyPr>
            <a:normAutofit/>
          </a:bodyPr>
          <a:lstStyle/>
          <a:p>
            <a:r>
              <a:rPr lang="en-US" sz="2200" b="1" dirty="0"/>
              <a:t>Research Goal 3</a:t>
            </a:r>
            <a:r>
              <a:rPr lang="en-US" sz="2200" dirty="0"/>
              <a:t>:  Foster professional growth and development for students and faculty </a:t>
            </a:r>
            <a:endParaRPr lang="en-US" dirty="0"/>
          </a:p>
        </p:txBody>
      </p:sp>
      <p:sp>
        <p:nvSpPr>
          <p:cNvPr id="2" name="Text Placeholder 1"/>
          <p:cNvSpPr>
            <a:spLocks noGrp="1"/>
          </p:cNvSpPr>
          <p:nvPr>
            <p:ph type="body" idx="1"/>
          </p:nvPr>
        </p:nvSpPr>
        <p:spPr>
          <a:xfrm>
            <a:off x="457200" y="1828800"/>
            <a:ext cx="8153400" cy="4267200"/>
          </a:xfrm>
        </p:spPr>
        <p:txBody>
          <a:bodyPr/>
          <a:lstStyle/>
          <a:p>
            <a:pPr marR="0" lvl="0" algn="l">
              <a:spcBef>
                <a:spcPts val="0"/>
              </a:spcBef>
              <a:spcAft>
                <a:spcPts val="0"/>
              </a:spcAft>
              <a:buClr>
                <a:schemeClr val="tx1"/>
              </a:buClr>
            </a:pPr>
            <a:r>
              <a:rPr lang="en-US" sz="2800" dirty="0" smtClean="0">
                <a:ea typeface="Times New Roman"/>
              </a:rPr>
              <a:t>3c.   Ensure </a:t>
            </a:r>
            <a:r>
              <a:rPr lang="en-US" sz="2800" dirty="0">
                <a:ea typeface="Times New Roman"/>
              </a:rPr>
              <a:t>each faculty and student has an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individual </a:t>
            </a:r>
            <a:r>
              <a:rPr lang="en-US" sz="2800" dirty="0">
                <a:ea typeface="Times New Roman"/>
              </a:rPr>
              <a:t>professional development </a:t>
            </a:r>
            <a:r>
              <a:rPr lang="en-US" sz="2800" dirty="0" smtClean="0">
                <a:ea typeface="Times New Roman"/>
              </a:rPr>
              <a:t>plan</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Review components of plan against expected standards of progression/promotion to ensure </a:t>
            </a:r>
            <a:r>
              <a:rPr lang="en-US" sz="2800" dirty="0" smtClean="0">
                <a:ea typeface="Times New Roman"/>
              </a:rPr>
              <a:t>complete</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Maintain tracking system to ensure plans are completed, discussed, and signed</a:t>
            </a:r>
          </a:p>
          <a:p>
            <a:endParaRPr lang="en-US" dirty="0"/>
          </a:p>
        </p:txBody>
      </p:sp>
    </p:spTree>
    <p:extLst>
      <p:ext uri="{BB962C8B-B14F-4D97-AF65-F5344CB8AC3E}">
        <p14:creationId xmlns:p14="http://schemas.microsoft.com/office/powerpoint/2010/main" val="4032943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762000"/>
            <a:ext cx="7772400" cy="533400"/>
          </a:xfrm>
        </p:spPr>
        <p:txBody>
          <a:bodyPr>
            <a:normAutofit/>
          </a:bodyPr>
          <a:lstStyle/>
          <a:p>
            <a:r>
              <a:rPr lang="en-US" sz="2200" dirty="0"/>
              <a:t>Service Goal 1:  Ensure exceptional patient service and outcome </a:t>
            </a:r>
            <a:endParaRPr lang="en-US" dirty="0"/>
          </a:p>
        </p:txBody>
      </p:sp>
      <p:sp>
        <p:nvSpPr>
          <p:cNvPr id="2" name="Text Placeholder 1"/>
          <p:cNvSpPr>
            <a:spLocks noGrp="1"/>
          </p:cNvSpPr>
          <p:nvPr>
            <p:ph type="body" idx="1"/>
          </p:nvPr>
        </p:nvSpPr>
        <p:spPr>
          <a:xfrm>
            <a:off x="457200" y="1524000"/>
            <a:ext cx="8153400" cy="4800600"/>
          </a:xfrm>
        </p:spPr>
        <p:txBody>
          <a:bodyPr>
            <a:normAutofit/>
          </a:bodyPr>
          <a:lstStyle/>
          <a:p>
            <a:pPr marL="342900" lvl="0" indent="-342900">
              <a:spcBef>
                <a:spcPts val="0"/>
              </a:spcBef>
              <a:buClr>
                <a:schemeClr val="tx1"/>
              </a:buClr>
              <a:buFont typeface="+mj-lt"/>
              <a:buAutoNum type="arabicPeriod"/>
            </a:pPr>
            <a:r>
              <a:rPr lang="en-US" sz="2800" dirty="0">
                <a:ea typeface="Times New Roman"/>
              </a:rPr>
              <a:t>Ensure clinical procedures facilitate maximal clinical </a:t>
            </a:r>
            <a:r>
              <a:rPr lang="en-US" sz="2800" dirty="0" smtClean="0">
                <a:ea typeface="Times New Roman"/>
              </a:rPr>
              <a:t>outcomes</a:t>
            </a:r>
          </a:p>
          <a:p>
            <a:pPr marL="342900" lvl="0" indent="-342900">
              <a:spcBef>
                <a:spcPts val="0"/>
              </a:spcBef>
              <a:buClr>
                <a:schemeClr val="tx1"/>
              </a:buClr>
              <a:buFont typeface="+mj-lt"/>
              <a:buAutoNum type="arabicPeriod"/>
            </a:pPr>
            <a:endParaRPr lang="en-US" sz="1200" dirty="0" smtClean="0">
              <a:ea typeface="Times New Roman"/>
            </a:endParaRPr>
          </a:p>
          <a:p>
            <a:pPr marL="342900" lvl="0" indent="-342900">
              <a:spcBef>
                <a:spcPts val="0"/>
              </a:spcBef>
              <a:buClr>
                <a:prstClr val="white"/>
              </a:buClr>
              <a:buFont typeface="+mj-lt"/>
              <a:buAutoNum type="arabicPeriod" startAt="2"/>
            </a:pPr>
            <a:r>
              <a:rPr lang="en-US" sz="2800" dirty="0">
                <a:solidFill>
                  <a:prstClr val="white"/>
                </a:solidFill>
                <a:ea typeface="Times New Roman"/>
              </a:rPr>
              <a:t>Ensure strong patient satisfaction ratings (4-5 on 5-point scale</a:t>
            </a:r>
            <a:r>
              <a:rPr lang="en-US" sz="2800" dirty="0" smtClean="0">
                <a:solidFill>
                  <a:prstClr val="white"/>
                </a:solidFill>
                <a:ea typeface="Times New Roman"/>
              </a:rPr>
              <a:t>)</a:t>
            </a:r>
          </a:p>
          <a:p>
            <a:pPr marL="342900" lvl="0" indent="-342900">
              <a:spcBef>
                <a:spcPts val="0"/>
              </a:spcBef>
              <a:buClr>
                <a:prstClr val="white"/>
              </a:buClr>
              <a:buFont typeface="+mj-lt"/>
              <a:buAutoNum type="arabicPeriod" startAt="2"/>
            </a:pPr>
            <a:endParaRPr lang="en-US" sz="1200" dirty="0">
              <a:solidFill>
                <a:prstClr val="white"/>
              </a:solidFill>
              <a:ea typeface="Times New Roman"/>
            </a:endParaRPr>
          </a:p>
          <a:p>
            <a:pPr marL="342900" lvl="0" indent="-342900">
              <a:spcBef>
                <a:spcPts val="0"/>
              </a:spcBef>
              <a:buClr>
                <a:prstClr val="white"/>
              </a:buClr>
              <a:buFont typeface="+mj-lt"/>
              <a:buAutoNum type="arabicPeriod" startAt="3"/>
            </a:pPr>
            <a:r>
              <a:rPr lang="en-US" sz="2800" dirty="0">
                <a:solidFill>
                  <a:prstClr val="white"/>
                </a:solidFill>
                <a:ea typeface="Times New Roman"/>
              </a:rPr>
              <a:t>Increase visibility/branding to foster enhanced reputation of clinical </a:t>
            </a:r>
            <a:r>
              <a:rPr lang="en-US" sz="2800" dirty="0" smtClean="0">
                <a:solidFill>
                  <a:prstClr val="white"/>
                </a:solidFill>
                <a:ea typeface="Times New Roman"/>
              </a:rPr>
              <a:t>programs</a:t>
            </a:r>
          </a:p>
          <a:p>
            <a:pPr marL="342900" lvl="0" indent="-342900">
              <a:spcBef>
                <a:spcPts val="0"/>
              </a:spcBef>
              <a:buClr>
                <a:prstClr val="white"/>
              </a:buClr>
              <a:buFont typeface="+mj-lt"/>
              <a:buAutoNum type="arabicPeriod" startAt="3"/>
            </a:pPr>
            <a:endParaRPr lang="en-US" sz="1200" dirty="0">
              <a:solidFill>
                <a:prstClr val="white"/>
              </a:solidFill>
              <a:ea typeface="Times New Roman"/>
            </a:endParaRPr>
          </a:p>
          <a:p>
            <a:pPr marL="342900" lvl="0" indent="-342900">
              <a:spcBef>
                <a:spcPts val="0"/>
              </a:spcBef>
              <a:buClr>
                <a:prstClr val="white"/>
              </a:buClr>
              <a:buFont typeface="+mj-lt"/>
              <a:buAutoNum type="arabicPeriod" startAt="4"/>
            </a:pPr>
            <a:r>
              <a:rPr lang="en-US" sz="2800" dirty="0">
                <a:solidFill>
                  <a:prstClr val="white"/>
                </a:solidFill>
                <a:ea typeface="Times New Roman"/>
              </a:rPr>
              <a:t>Leverage technology to enhance timely and effective service delivery and outcomes</a:t>
            </a:r>
          </a:p>
          <a:p>
            <a:pPr marL="342900" lvl="0" indent="-342900">
              <a:spcBef>
                <a:spcPts val="0"/>
              </a:spcBef>
              <a:buClr>
                <a:schemeClr val="tx1"/>
              </a:buClr>
              <a:buFont typeface="+mj-lt"/>
              <a:buAutoNum type="arabicPeriod"/>
            </a:pPr>
            <a:endParaRPr lang="en-US" sz="2800" dirty="0">
              <a:ea typeface="Times New Roman"/>
            </a:endParaRPr>
          </a:p>
          <a:p>
            <a:endParaRPr lang="en-US" dirty="0"/>
          </a:p>
        </p:txBody>
      </p:sp>
    </p:spTree>
    <p:extLst>
      <p:ext uri="{BB962C8B-B14F-4D97-AF65-F5344CB8AC3E}">
        <p14:creationId xmlns:p14="http://schemas.microsoft.com/office/powerpoint/2010/main" val="3027111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838200"/>
          </a:xfrm>
        </p:spPr>
        <p:txBody>
          <a:bodyPr/>
          <a:lstStyle/>
          <a:p>
            <a:r>
              <a:rPr lang="en-US" sz="2200" b="1" dirty="0" smtClean="0"/>
              <a:t>Service </a:t>
            </a:r>
            <a:r>
              <a:rPr lang="en-US" sz="2200" b="1" dirty="0"/>
              <a:t>Goal </a:t>
            </a:r>
            <a:r>
              <a:rPr lang="en-US" sz="2200" b="1" dirty="0" smtClean="0"/>
              <a:t>1</a:t>
            </a:r>
            <a:r>
              <a:rPr lang="en-US" sz="2200" dirty="0"/>
              <a:t>:  Ensure exceptional patient service and outcome </a:t>
            </a:r>
            <a:endParaRPr lang="en-US" dirty="0"/>
          </a:p>
        </p:txBody>
      </p:sp>
      <p:sp>
        <p:nvSpPr>
          <p:cNvPr id="2" name="Text Placeholder 1"/>
          <p:cNvSpPr>
            <a:spLocks noGrp="1"/>
          </p:cNvSpPr>
          <p:nvPr>
            <p:ph type="body" idx="1"/>
          </p:nvPr>
        </p:nvSpPr>
        <p:spPr>
          <a:xfrm>
            <a:off x="457200" y="1676400"/>
            <a:ext cx="8077200" cy="4419600"/>
          </a:xfrm>
        </p:spPr>
        <p:txBody>
          <a:bodyPr/>
          <a:lstStyle/>
          <a:p>
            <a:pPr marR="0" lvl="0" algn="l">
              <a:spcBef>
                <a:spcPts val="0"/>
              </a:spcBef>
              <a:spcAft>
                <a:spcPts val="0"/>
              </a:spcAft>
              <a:buClr>
                <a:schemeClr val="tx1"/>
              </a:buClr>
            </a:pPr>
            <a:r>
              <a:rPr lang="en-US" sz="2800" dirty="0" smtClean="0">
                <a:ea typeface="Times New Roman"/>
              </a:rPr>
              <a:t>1a.   Ensure </a:t>
            </a:r>
            <a:r>
              <a:rPr lang="en-US" sz="2800" dirty="0">
                <a:ea typeface="Times New Roman"/>
              </a:rPr>
              <a:t>clinical procedures facilitate maximal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clinical outcomes</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Sentinel event occurrence &lt;1</a:t>
            </a:r>
            <a:r>
              <a:rPr lang="en-US" sz="2800" dirty="0" smtClean="0">
                <a:ea typeface="Times New Roman"/>
              </a:rPr>
              <a:t>%</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90% or greater compliance with all Joint Commission standards</a:t>
            </a:r>
          </a:p>
          <a:p>
            <a:endParaRPr lang="en-US" dirty="0"/>
          </a:p>
        </p:txBody>
      </p:sp>
    </p:spTree>
    <p:extLst>
      <p:ext uri="{BB962C8B-B14F-4D97-AF65-F5344CB8AC3E}">
        <p14:creationId xmlns:p14="http://schemas.microsoft.com/office/powerpoint/2010/main" val="3919128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914400"/>
            <a:ext cx="7772400" cy="740664"/>
          </a:xfrm>
        </p:spPr>
        <p:txBody>
          <a:bodyPr/>
          <a:lstStyle/>
          <a:p>
            <a:pPr algn="ctr"/>
            <a:r>
              <a:rPr lang="en-US" sz="5000" dirty="0" smtClean="0"/>
              <a:t>PLANNING PROCESS</a:t>
            </a:r>
            <a:endParaRPr lang="en-US" sz="5000" dirty="0"/>
          </a:p>
        </p:txBody>
      </p:sp>
      <p:sp>
        <p:nvSpPr>
          <p:cNvPr id="5" name="Content Placeholder 2"/>
          <p:cNvSpPr>
            <a:spLocks noGrp="1"/>
          </p:cNvSpPr>
          <p:nvPr>
            <p:ph type="body" idx="1"/>
          </p:nvPr>
        </p:nvSpPr>
        <p:spPr>
          <a:xfrm>
            <a:off x="530352" y="1905000"/>
            <a:ext cx="7772400" cy="4343400"/>
          </a:xfrm>
        </p:spPr>
        <p:txBody>
          <a:bodyPr>
            <a:normAutofit/>
          </a:bodyPr>
          <a:lstStyle/>
          <a:p>
            <a:pPr marL="342900" indent="-342900">
              <a:buFont typeface="Arial" panose="020B0604020202020204" pitchFamily="34" charset="0"/>
              <a:buChar char="•"/>
            </a:pPr>
            <a:r>
              <a:rPr lang="en-US" sz="2400" dirty="0" smtClean="0"/>
              <a:t>January, 2015:  Service Retreat Preparation</a:t>
            </a:r>
          </a:p>
          <a:p>
            <a:pPr marL="678942" lvl="1" indent="-285750">
              <a:buClr>
                <a:schemeClr val="tx1"/>
              </a:buClr>
              <a:buFont typeface="Arial" panose="020B0604020202020204" pitchFamily="34" charset="0"/>
              <a:buChar char="•"/>
            </a:pPr>
            <a:r>
              <a:rPr lang="en-US" sz="2400" dirty="0" smtClean="0"/>
              <a:t>Departments completed SWOT analyses</a:t>
            </a:r>
          </a:p>
          <a:p>
            <a:pPr marL="678942" lvl="1" indent="-285750">
              <a:buClr>
                <a:schemeClr val="tx1"/>
              </a:buClr>
              <a:buFont typeface="Arial" panose="020B0604020202020204" pitchFamily="34" charset="0"/>
              <a:buChar char="•"/>
            </a:pPr>
            <a:r>
              <a:rPr lang="en-US" sz="2400" dirty="0" smtClean="0"/>
              <a:t>HSC drafted patient care goal recommendations</a:t>
            </a:r>
          </a:p>
          <a:p>
            <a:pPr marL="678942" lvl="1" indent="-285750">
              <a:buClr>
                <a:schemeClr val="tx1"/>
              </a:buClr>
              <a:buFont typeface="Arial" panose="020B0604020202020204" pitchFamily="34" charset="0"/>
              <a:buChar char="•"/>
            </a:pPr>
            <a:r>
              <a:rPr lang="en-US" sz="2400" dirty="0" smtClean="0"/>
              <a:t> Jan. 7</a:t>
            </a:r>
            <a:r>
              <a:rPr lang="en-US" sz="2400" baseline="30000" dirty="0" smtClean="0"/>
              <a:t>th</a:t>
            </a:r>
            <a:r>
              <a:rPr lang="en-US" sz="2400" dirty="0" smtClean="0"/>
              <a:t> discussion by ELC regarding service retreat</a:t>
            </a:r>
          </a:p>
          <a:p>
            <a:pPr marL="393192" lvl="1" indent="0"/>
            <a:endParaRPr lang="en-US" sz="2400" dirty="0" smtClean="0"/>
          </a:p>
          <a:p>
            <a:pPr marL="342900" indent="-342900">
              <a:buFont typeface="Arial" panose="020B0604020202020204" pitchFamily="34" charset="0"/>
              <a:buChar char="•"/>
            </a:pPr>
            <a:r>
              <a:rPr lang="en-US" sz="2400" dirty="0"/>
              <a:t>February 3, </a:t>
            </a:r>
            <a:r>
              <a:rPr lang="en-US" sz="2400" dirty="0" smtClean="0"/>
              <a:t>2015:  Strategic Planning Retreat  </a:t>
            </a:r>
          </a:p>
          <a:p>
            <a:pPr marL="678942" lvl="1" indent="-285750">
              <a:buClr>
                <a:schemeClr val="tx1"/>
              </a:buClr>
              <a:buFont typeface="Arial" panose="020B0604020202020204" pitchFamily="34" charset="0"/>
              <a:buChar char="•"/>
            </a:pPr>
            <a:r>
              <a:rPr lang="en-US" sz="2400" dirty="0" smtClean="0"/>
              <a:t>Brainstormed service goals</a:t>
            </a:r>
          </a:p>
          <a:p>
            <a:pPr marL="678942" lvl="1" indent="-285750">
              <a:buClr>
                <a:schemeClr val="tx1"/>
              </a:buClr>
              <a:buFont typeface="Arial" panose="020B0604020202020204" pitchFamily="34" charset="0"/>
              <a:buChar char="•"/>
            </a:pPr>
            <a:r>
              <a:rPr lang="en-US" sz="2400" dirty="0" smtClean="0"/>
              <a:t>Narrowed list by faculty representatives’ vote</a:t>
            </a:r>
          </a:p>
          <a:p>
            <a:pPr lvl="1"/>
            <a:endParaRPr lang="en-US" dirty="0" smtClean="0"/>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2903280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838200"/>
          </a:xfrm>
        </p:spPr>
        <p:txBody>
          <a:bodyPr/>
          <a:lstStyle/>
          <a:p>
            <a:r>
              <a:rPr lang="en-US" sz="2200" b="1" dirty="0"/>
              <a:t>Service Goal 1</a:t>
            </a:r>
            <a:r>
              <a:rPr lang="en-US" sz="2200" dirty="0"/>
              <a:t>:  Ensure exceptional patient service and outcome </a:t>
            </a:r>
            <a:endParaRPr lang="en-US" dirty="0"/>
          </a:p>
        </p:txBody>
      </p:sp>
      <p:sp>
        <p:nvSpPr>
          <p:cNvPr id="2" name="Text Placeholder 1"/>
          <p:cNvSpPr>
            <a:spLocks noGrp="1"/>
          </p:cNvSpPr>
          <p:nvPr>
            <p:ph type="body" idx="1"/>
          </p:nvPr>
        </p:nvSpPr>
        <p:spPr>
          <a:xfrm>
            <a:off x="457200" y="1676400"/>
            <a:ext cx="8153400" cy="4495800"/>
          </a:xfrm>
        </p:spPr>
        <p:txBody>
          <a:bodyPr/>
          <a:lstStyle/>
          <a:p>
            <a:pPr marR="0" lvl="0" algn="l">
              <a:spcBef>
                <a:spcPts val="0"/>
              </a:spcBef>
              <a:spcAft>
                <a:spcPts val="0"/>
              </a:spcAft>
              <a:buClr>
                <a:schemeClr val="tx1"/>
              </a:buClr>
            </a:pPr>
            <a:r>
              <a:rPr lang="en-US" sz="2800" dirty="0" smtClean="0">
                <a:ea typeface="Times New Roman"/>
              </a:rPr>
              <a:t>1b.   Ensure </a:t>
            </a:r>
            <a:r>
              <a:rPr lang="en-US" sz="2800" dirty="0">
                <a:ea typeface="Times New Roman"/>
              </a:rPr>
              <a:t>strong patient satisfaction ratings (4-5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on </a:t>
            </a:r>
            <a:r>
              <a:rPr lang="en-US" sz="2800" dirty="0">
                <a:ea typeface="Times New Roman"/>
              </a:rPr>
              <a:t>5-point scale</a:t>
            </a:r>
            <a:r>
              <a:rPr lang="en-US" sz="2800" dirty="0" smtClean="0">
                <a:ea typeface="Times New Roman"/>
              </a:rPr>
              <a:t>)</a:t>
            </a: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Identify and implement patient satisfaction survey with systematic review</a:t>
            </a:r>
          </a:p>
          <a:p>
            <a:endParaRPr lang="en-US" dirty="0"/>
          </a:p>
        </p:txBody>
      </p:sp>
    </p:spTree>
    <p:extLst>
      <p:ext uri="{BB962C8B-B14F-4D97-AF65-F5344CB8AC3E}">
        <p14:creationId xmlns:p14="http://schemas.microsoft.com/office/powerpoint/2010/main" val="1661578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838200"/>
          </a:xfrm>
        </p:spPr>
        <p:txBody>
          <a:bodyPr/>
          <a:lstStyle/>
          <a:p>
            <a:r>
              <a:rPr lang="en-US" sz="2200" b="1" dirty="0"/>
              <a:t>Service Goal 1</a:t>
            </a:r>
            <a:r>
              <a:rPr lang="en-US" sz="2200" dirty="0"/>
              <a:t>:  Ensure exceptional patient service and outcome </a:t>
            </a:r>
            <a:endParaRPr lang="en-US" dirty="0"/>
          </a:p>
        </p:txBody>
      </p:sp>
      <p:sp>
        <p:nvSpPr>
          <p:cNvPr id="2" name="Text Placeholder 1"/>
          <p:cNvSpPr>
            <a:spLocks noGrp="1"/>
          </p:cNvSpPr>
          <p:nvPr>
            <p:ph type="body" idx="1"/>
          </p:nvPr>
        </p:nvSpPr>
        <p:spPr>
          <a:xfrm>
            <a:off x="457200" y="1676400"/>
            <a:ext cx="8153400" cy="4495800"/>
          </a:xfrm>
        </p:spPr>
        <p:txBody>
          <a:bodyPr/>
          <a:lstStyle/>
          <a:p>
            <a:pPr marR="0" lvl="0" algn="l">
              <a:spcBef>
                <a:spcPts val="0"/>
              </a:spcBef>
              <a:spcAft>
                <a:spcPts val="0"/>
              </a:spcAft>
              <a:buClr>
                <a:schemeClr val="tx1"/>
              </a:buClr>
            </a:pPr>
            <a:r>
              <a:rPr lang="en-US" sz="2800" dirty="0" smtClean="0">
                <a:ea typeface="Times New Roman"/>
              </a:rPr>
              <a:t>1c.   Increase </a:t>
            </a:r>
            <a:r>
              <a:rPr lang="en-US" sz="2800" dirty="0">
                <a:ea typeface="Times New Roman"/>
              </a:rPr>
              <a:t>visibility/branding to foster enhanced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reputation </a:t>
            </a:r>
            <a:r>
              <a:rPr lang="en-US" sz="2800" dirty="0">
                <a:ea typeface="Times New Roman"/>
              </a:rPr>
              <a:t>of clinical </a:t>
            </a:r>
            <a:r>
              <a:rPr lang="en-US" sz="2800" dirty="0" smtClean="0">
                <a:ea typeface="Times New Roman"/>
              </a:rPr>
              <a:t>programs</a:t>
            </a: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Identify services with growth </a:t>
            </a:r>
            <a:r>
              <a:rPr lang="en-US" sz="2800" dirty="0" smtClean="0">
                <a:ea typeface="Times New Roman"/>
              </a:rPr>
              <a:t>potential</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Create targeted marketing plan for clinical programs, with particular attention to niche markets emphasizing unique expertise </a:t>
            </a:r>
          </a:p>
          <a:p>
            <a:endParaRPr lang="en-US" dirty="0"/>
          </a:p>
        </p:txBody>
      </p:sp>
    </p:spTree>
    <p:extLst>
      <p:ext uri="{BB962C8B-B14F-4D97-AF65-F5344CB8AC3E}">
        <p14:creationId xmlns:p14="http://schemas.microsoft.com/office/powerpoint/2010/main" val="3365681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838200"/>
          </a:xfrm>
        </p:spPr>
        <p:txBody>
          <a:bodyPr/>
          <a:lstStyle/>
          <a:p>
            <a:r>
              <a:rPr lang="en-US" sz="2200" b="1" dirty="0"/>
              <a:t>Service Goal 1</a:t>
            </a:r>
            <a:r>
              <a:rPr lang="en-US" sz="2200" dirty="0"/>
              <a:t>:  Ensure exceptional patient service and outcome </a:t>
            </a:r>
            <a:endParaRPr lang="en-US" dirty="0"/>
          </a:p>
        </p:txBody>
      </p:sp>
      <p:sp>
        <p:nvSpPr>
          <p:cNvPr id="2" name="Text Placeholder 1"/>
          <p:cNvSpPr>
            <a:spLocks noGrp="1"/>
          </p:cNvSpPr>
          <p:nvPr>
            <p:ph type="body" idx="1"/>
          </p:nvPr>
        </p:nvSpPr>
        <p:spPr>
          <a:xfrm>
            <a:off x="457200" y="1676400"/>
            <a:ext cx="8153400" cy="4419600"/>
          </a:xfrm>
        </p:spPr>
        <p:txBody>
          <a:bodyPr/>
          <a:lstStyle/>
          <a:p>
            <a:pPr marR="0" lvl="0" algn="l">
              <a:spcBef>
                <a:spcPts val="0"/>
              </a:spcBef>
              <a:spcAft>
                <a:spcPts val="0"/>
              </a:spcAft>
              <a:buClr>
                <a:schemeClr val="tx1"/>
              </a:buClr>
            </a:pPr>
            <a:r>
              <a:rPr lang="en-US" sz="2800" dirty="0" smtClean="0">
                <a:ea typeface="Times New Roman"/>
              </a:rPr>
              <a:t>1d.   Leverage </a:t>
            </a:r>
            <a:r>
              <a:rPr lang="en-US" sz="2800" dirty="0">
                <a:ea typeface="Times New Roman"/>
              </a:rPr>
              <a:t>technology to enhance timely and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effective </a:t>
            </a:r>
            <a:r>
              <a:rPr lang="en-US" sz="2800" dirty="0">
                <a:ea typeface="Times New Roman"/>
              </a:rPr>
              <a:t>service delivery and </a:t>
            </a:r>
            <a:r>
              <a:rPr lang="en-US" sz="2800" dirty="0" smtClean="0">
                <a:ea typeface="Times New Roman"/>
              </a:rPr>
              <a:t>outcomes</a:t>
            </a:r>
          </a:p>
          <a:p>
            <a:pPr marL="342900" marR="0" lvl="0" indent="-342900" algn="l">
              <a:spcBef>
                <a:spcPts val="0"/>
              </a:spcBef>
              <a:spcAft>
                <a:spcPts val="0"/>
              </a:spcAft>
              <a:buClr>
                <a:schemeClr val="tx1"/>
              </a:buClr>
              <a:buFont typeface="+mj-lt"/>
              <a:buAutoNum type="arabicPeriod" startAt="4"/>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Review EPIC/other data systems for enhancements related to timely </a:t>
            </a:r>
            <a:r>
              <a:rPr lang="en-US" sz="2800" dirty="0" smtClean="0">
                <a:ea typeface="Times New Roman"/>
              </a:rPr>
              <a:t>documentation</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Increase efficiency in scheduling systems</a:t>
            </a:r>
          </a:p>
          <a:p>
            <a:endParaRPr lang="en-US" dirty="0"/>
          </a:p>
        </p:txBody>
      </p:sp>
    </p:spTree>
    <p:extLst>
      <p:ext uri="{BB962C8B-B14F-4D97-AF65-F5344CB8AC3E}">
        <p14:creationId xmlns:p14="http://schemas.microsoft.com/office/powerpoint/2010/main" val="1877243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838200"/>
          </a:xfrm>
        </p:spPr>
        <p:txBody>
          <a:bodyPr/>
          <a:lstStyle/>
          <a:p>
            <a:r>
              <a:rPr lang="en-US" sz="2200" b="1" dirty="0"/>
              <a:t>Service Goal 1</a:t>
            </a:r>
            <a:r>
              <a:rPr lang="en-US" sz="2200" dirty="0"/>
              <a:t>:  Ensure exceptional patient service and outcome </a:t>
            </a:r>
            <a:endParaRPr lang="en-US" dirty="0"/>
          </a:p>
        </p:txBody>
      </p:sp>
      <p:sp>
        <p:nvSpPr>
          <p:cNvPr id="2" name="Text Placeholder 1"/>
          <p:cNvSpPr>
            <a:spLocks noGrp="1"/>
          </p:cNvSpPr>
          <p:nvPr>
            <p:ph type="body" idx="1"/>
          </p:nvPr>
        </p:nvSpPr>
        <p:spPr>
          <a:xfrm>
            <a:off x="457200" y="1676400"/>
            <a:ext cx="8153400" cy="4419600"/>
          </a:xfrm>
        </p:spPr>
        <p:txBody>
          <a:bodyPr/>
          <a:lstStyle/>
          <a:p>
            <a:pPr marR="0" lvl="0" algn="l">
              <a:spcBef>
                <a:spcPts val="0"/>
              </a:spcBef>
              <a:spcAft>
                <a:spcPts val="0"/>
              </a:spcAft>
              <a:buClr>
                <a:schemeClr val="tx1"/>
              </a:buClr>
            </a:pPr>
            <a:r>
              <a:rPr lang="en-US" sz="2800" dirty="0" smtClean="0">
                <a:ea typeface="Times New Roman"/>
              </a:rPr>
              <a:t>1d.   Leverage </a:t>
            </a:r>
            <a:r>
              <a:rPr lang="en-US" sz="2800" dirty="0">
                <a:ea typeface="Times New Roman"/>
              </a:rPr>
              <a:t>technology to enhance timely and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effective </a:t>
            </a:r>
            <a:r>
              <a:rPr lang="en-US" sz="2800" dirty="0">
                <a:ea typeface="Times New Roman"/>
              </a:rPr>
              <a:t>service delivery and </a:t>
            </a:r>
            <a:r>
              <a:rPr lang="en-US" sz="2800" dirty="0" smtClean="0">
                <a:ea typeface="Times New Roman"/>
              </a:rPr>
              <a:t>outcomes</a:t>
            </a:r>
          </a:p>
          <a:p>
            <a:pPr marL="342900" marR="0" lvl="0" indent="-342900" algn="l">
              <a:spcBef>
                <a:spcPts val="0"/>
              </a:spcBef>
              <a:spcAft>
                <a:spcPts val="0"/>
              </a:spcAft>
              <a:buClr>
                <a:schemeClr val="tx1"/>
              </a:buClr>
              <a:buFont typeface="+mj-lt"/>
              <a:buAutoNum type="arabicPeriod" startAt="4"/>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Manage </a:t>
            </a:r>
            <a:r>
              <a:rPr lang="en-US" sz="2800" dirty="0">
                <a:ea typeface="Times New Roman"/>
              </a:rPr>
              <a:t>patient </a:t>
            </a:r>
            <a:r>
              <a:rPr lang="en-US" sz="2800" dirty="0" smtClean="0">
                <a:ea typeface="Times New Roman"/>
              </a:rPr>
              <a:t>backlogs</a:t>
            </a:r>
          </a:p>
          <a:p>
            <a:pPr marL="971550" marR="0" lvl="1" indent="-514350">
              <a:spcBef>
                <a:spcPts val="0"/>
              </a:spcBef>
              <a:spcAft>
                <a:spcPts val="0"/>
              </a:spcAft>
              <a:buClr>
                <a:schemeClr val="tx1"/>
              </a:buClr>
              <a:buFont typeface="+mj-lt"/>
              <a:buAutoNum type="romanLcPeriod" startAt="3"/>
            </a:pPr>
            <a:endParaRPr lang="en-US" sz="8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a:ea typeface="Times New Roman"/>
              </a:rPr>
              <a:t>Organize data available to establish system for monitoring and predicting clinical service functions and needs</a:t>
            </a:r>
          </a:p>
          <a:p>
            <a:endParaRPr lang="en-US" dirty="0"/>
          </a:p>
        </p:txBody>
      </p:sp>
    </p:spTree>
    <p:extLst>
      <p:ext uri="{BB962C8B-B14F-4D97-AF65-F5344CB8AC3E}">
        <p14:creationId xmlns:p14="http://schemas.microsoft.com/office/powerpoint/2010/main" val="27223321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762000"/>
            <a:ext cx="7772400" cy="762000"/>
          </a:xfrm>
        </p:spPr>
        <p:txBody>
          <a:bodyPr>
            <a:normAutofit/>
          </a:bodyPr>
          <a:lstStyle/>
          <a:p>
            <a:r>
              <a:rPr lang="en-US" sz="2200" dirty="0"/>
              <a:t>Service Goal </a:t>
            </a:r>
            <a:r>
              <a:rPr lang="en-US" sz="2200" dirty="0" smtClean="0"/>
              <a:t>2:  </a:t>
            </a:r>
            <a:r>
              <a:rPr lang="en-US" sz="2200" dirty="0"/>
              <a:t>Demonstrate leadership in shaping policy, practice, and the agenda for the professions </a:t>
            </a:r>
            <a:endParaRPr lang="en-US" dirty="0"/>
          </a:p>
        </p:txBody>
      </p:sp>
      <p:sp>
        <p:nvSpPr>
          <p:cNvPr id="2" name="Text Placeholder 1"/>
          <p:cNvSpPr>
            <a:spLocks noGrp="1"/>
          </p:cNvSpPr>
          <p:nvPr>
            <p:ph type="body" idx="1"/>
          </p:nvPr>
        </p:nvSpPr>
        <p:spPr>
          <a:xfrm>
            <a:off x="457200" y="1676400"/>
            <a:ext cx="8153400" cy="4648200"/>
          </a:xfrm>
        </p:spPr>
        <p:txBody>
          <a:bodyPr>
            <a:normAutofit/>
          </a:bodyPr>
          <a:lstStyle/>
          <a:p>
            <a:pPr marL="342900" lvl="0" indent="-342900">
              <a:spcBef>
                <a:spcPts val="0"/>
              </a:spcBef>
              <a:buClr>
                <a:schemeClr val="tx1"/>
              </a:buClr>
              <a:buFont typeface="+mj-lt"/>
              <a:buAutoNum type="arabicPeriod"/>
            </a:pPr>
            <a:r>
              <a:rPr lang="en-US" sz="2800" dirty="0">
                <a:ea typeface="Times New Roman"/>
              </a:rPr>
              <a:t>Foster faculty leadership contributions to professional and governmental agencies and </a:t>
            </a:r>
            <a:r>
              <a:rPr lang="en-US" sz="2800" dirty="0" smtClean="0">
                <a:ea typeface="Times New Roman"/>
              </a:rPr>
              <a:t>associations</a:t>
            </a:r>
          </a:p>
          <a:p>
            <a:pPr marL="342900" lvl="0" indent="-342900">
              <a:spcBef>
                <a:spcPts val="0"/>
              </a:spcBef>
              <a:buClr>
                <a:schemeClr val="tx1"/>
              </a:buClr>
              <a:buFont typeface="+mj-lt"/>
              <a:buAutoNum type="arabicPeriod"/>
            </a:pPr>
            <a:endParaRPr lang="en-US" sz="1200" dirty="0" smtClean="0">
              <a:ea typeface="Times New Roman"/>
            </a:endParaRPr>
          </a:p>
          <a:p>
            <a:pPr marL="342900" lvl="0" indent="-342900">
              <a:spcBef>
                <a:spcPts val="0"/>
              </a:spcBef>
              <a:buClr>
                <a:prstClr val="white"/>
              </a:buClr>
              <a:buFont typeface="+mj-lt"/>
              <a:buAutoNum type="arabicPeriod" startAt="2"/>
            </a:pPr>
            <a:r>
              <a:rPr lang="en-US" sz="2800" dirty="0">
                <a:solidFill>
                  <a:prstClr val="white"/>
                </a:solidFill>
                <a:ea typeface="Times New Roman"/>
              </a:rPr>
              <a:t>Build partnerships with community organizations to promote </a:t>
            </a:r>
            <a:r>
              <a:rPr lang="en-US" sz="2800" dirty="0" smtClean="0">
                <a:solidFill>
                  <a:prstClr val="white"/>
                </a:solidFill>
                <a:ea typeface="Times New Roman"/>
              </a:rPr>
              <a:t>health</a:t>
            </a:r>
          </a:p>
          <a:p>
            <a:pPr marL="342900" lvl="0" indent="-342900">
              <a:spcBef>
                <a:spcPts val="0"/>
              </a:spcBef>
              <a:buClr>
                <a:prstClr val="white"/>
              </a:buClr>
              <a:buFont typeface="+mj-lt"/>
              <a:buAutoNum type="arabicPeriod" startAt="2"/>
            </a:pPr>
            <a:endParaRPr lang="en-US" sz="1200" dirty="0">
              <a:solidFill>
                <a:prstClr val="white"/>
              </a:solidFill>
              <a:ea typeface="Times New Roman"/>
            </a:endParaRPr>
          </a:p>
          <a:p>
            <a:pPr marL="342900" lvl="0" indent="-342900">
              <a:spcBef>
                <a:spcPts val="0"/>
              </a:spcBef>
              <a:buClr>
                <a:prstClr val="white"/>
              </a:buClr>
              <a:buFont typeface="+mj-lt"/>
              <a:buAutoNum type="arabicPeriod" startAt="3"/>
            </a:pPr>
            <a:r>
              <a:rPr lang="en-US" sz="2800" dirty="0">
                <a:solidFill>
                  <a:prstClr val="white"/>
                </a:solidFill>
                <a:ea typeface="Times New Roman"/>
              </a:rPr>
              <a:t>Provide educational programs that meet workforce development needs </a:t>
            </a:r>
          </a:p>
          <a:p>
            <a:pPr marL="342900" lvl="0" indent="-342900">
              <a:spcBef>
                <a:spcPts val="0"/>
              </a:spcBef>
              <a:buClr>
                <a:schemeClr val="tx1"/>
              </a:buClr>
              <a:buFont typeface="+mj-lt"/>
              <a:buAutoNum type="arabicPeriod"/>
            </a:pPr>
            <a:endParaRPr lang="en-US" sz="2800" dirty="0">
              <a:ea typeface="Times New Roman"/>
            </a:endParaRPr>
          </a:p>
          <a:p>
            <a:endParaRPr lang="en-US" dirty="0"/>
          </a:p>
        </p:txBody>
      </p:sp>
    </p:spTree>
    <p:extLst>
      <p:ext uri="{BB962C8B-B14F-4D97-AF65-F5344CB8AC3E}">
        <p14:creationId xmlns:p14="http://schemas.microsoft.com/office/powerpoint/2010/main" val="3174420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lstStyle/>
          <a:p>
            <a:r>
              <a:rPr lang="en-US" sz="2200" b="1" dirty="0"/>
              <a:t>Service Goal </a:t>
            </a:r>
            <a:r>
              <a:rPr lang="en-US" sz="2200" b="1" dirty="0" smtClean="0"/>
              <a:t>2</a:t>
            </a:r>
            <a:r>
              <a:rPr lang="en-US" sz="2200" dirty="0"/>
              <a:t>:  Demonstrate leadership in shaping policy, practice, and the agenda for the professions </a:t>
            </a:r>
            <a:endParaRPr lang="en-US" dirty="0"/>
          </a:p>
        </p:txBody>
      </p:sp>
      <p:sp>
        <p:nvSpPr>
          <p:cNvPr id="2" name="Text Placeholder 1"/>
          <p:cNvSpPr>
            <a:spLocks noGrp="1"/>
          </p:cNvSpPr>
          <p:nvPr>
            <p:ph type="body" idx="1"/>
          </p:nvPr>
        </p:nvSpPr>
        <p:spPr>
          <a:xfrm>
            <a:off x="457200" y="1981200"/>
            <a:ext cx="8153400" cy="4419600"/>
          </a:xfrm>
        </p:spPr>
        <p:txBody>
          <a:bodyPr>
            <a:normAutofit/>
          </a:bodyPr>
          <a:lstStyle/>
          <a:p>
            <a:pPr marR="0" lvl="0" algn="l">
              <a:spcBef>
                <a:spcPts val="0"/>
              </a:spcBef>
              <a:spcAft>
                <a:spcPts val="0"/>
              </a:spcAft>
              <a:buClr>
                <a:schemeClr val="tx1"/>
              </a:buClr>
            </a:pPr>
            <a:r>
              <a:rPr lang="en-US" sz="2800" dirty="0" smtClean="0">
                <a:ea typeface="Times New Roman"/>
              </a:rPr>
              <a:t>2a.   Foster </a:t>
            </a:r>
            <a:r>
              <a:rPr lang="en-US" sz="2800" dirty="0">
                <a:ea typeface="Times New Roman"/>
              </a:rPr>
              <a:t>faculty leadership contributions to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professional </a:t>
            </a:r>
            <a:r>
              <a:rPr lang="en-US" sz="2800" dirty="0">
                <a:ea typeface="Times New Roman"/>
              </a:rPr>
              <a:t>and governmental agencies and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associations</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Identify faculty to nominate for strategically selected leadership </a:t>
            </a:r>
            <a:r>
              <a:rPr lang="en-US" sz="2800" dirty="0" smtClean="0">
                <a:ea typeface="Times New Roman"/>
              </a:rPr>
              <a:t>positions</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Groom younger faculty for future national roles by facilitating relevant committee membership</a:t>
            </a:r>
          </a:p>
          <a:p>
            <a:endParaRPr lang="en-US" dirty="0"/>
          </a:p>
        </p:txBody>
      </p:sp>
    </p:spTree>
    <p:extLst>
      <p:ext uri="{BB962C8B-B14F-4D97-AF65-F5344CB8AC3E}">
        <p14:creationId xmlns:p14="http://schemas.microsoft.com/office/powerpoint/2010/main" val="20988744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lstStyle/>
          <a:p>
            <a:r>
              <a:rPr lang="en-US" sz="2200" b="1" dirty="0"/>
              <a:t>Service Goal </a:t>
            </a:r>
            <a:r>
              <a:rPr lang="en-US" sz="2200" b="1" dirty="0" smtClean="0"/>
              <a:t>2</a:t>
            </a:r>
            <a:r>
              <a:rPr lang="en-US" sz="2200" dirty="0"/>
              <a:t>:  Demonstrate leadership in shaping policy, practice, and the agenda for the professions </a:t>
            </a:r>
            <a:endParaRPr lang="en-US" dirty="0"/>
          </a:p>
        </p:txBody>
      </p:sp>
      <p:sp>
        <p:nvSpPr>
          <p:cNvPr id="2" name="Text Placeholder 1"/>
          <p:cNvSpPr>
            <a:spLocks noGrp="1"/>
          </p:cNvSpPr>
          <p:nvPr>
            <p:ph type="body" idx="1"/>
          </p:nvPr>
        </p:nvSpPr>
        <p:spPr>
          <a:xfrm>
            <a:off x="457200" y="1981200"/>
            <a:ext cx="8153400" cy="4419600"/>
          </a:xfrm>
        </p:spPr>
        <p:txBody>
          <a:bodyPr>
            <a:normAutofit/>
          </a:bodyPr>
          <a:lstStyle/>
          <a:p>
            <a:pPr marR="0" lvl="0" algn="l">
              <a:spcBef>
                <a:spcPts val="0"/>
              </a:spcBef>
              <a:spcAft>
                <a:spcPts val="0"/>
              </a:spcAft>
              <a:buClr>
                <a:schemeClr val="tx1"/>
              </a:buClr>
            </a:pPr>
            <a:r>
              <a:rPr lang="en-US" sz="2800" dirty="0" smtClean="0">
                <a:ea typeface="Times New Roman"/>
              </a:rPr>
              <a:t>2a.   Foster </a:t>
            </a:r>
            <a:r>
              <a:rPr lang="en-US" sz="2800" dirty="0">
                <a:ea typeface="Times New Roman"/>
              </a:rPr>
              <a:t>faculty leadership contributions to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professional </a:t>
            </a:r>
            <a:r>
              <a:rPr lang="en-US" sz="2800" dirty="0">
                <a:ea typeface="Times New Roman"/>
              </a:rPr>
              <a:t>and governmental agencies and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associations</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Continue </a:t>
            </a:r>
            <a:r>
              <a:rPr lang="en-US" sz="2800" dirty="0">
                <a:ea typeface="Times New Roman"/>
              </a:rPr>
              <a:t>targeting high impact University of Florida committees affecting college for nomination for committee openings (ongoing from previous plan)</a:t>
            </a:r>
          </a:p>
          <a:p>
            <a:endParaRPr lang="en-US" dirty="0"/>
          </a:p>
        </p:txBody>
      </p:sp>
    </p:spTree>
    <p:extLst>
      <p:ext uri="{BB962C8B-B14F-4D97-AF65-F5344CB8AC3E}">
        <p14:creationId xmlns:p14="http://schemas.microsoft.com/office/powerpoint/2010/main" val="2534048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lstStyle/>
          <a:p>
            <a:r>
              <a:rPr lang="en-US" sz="2200" b="1" dirty="0"/>
              <a:t>Service Goal 2</a:t>
            </a:r>
            <a:r>
              <a:rPr lang="en-US" sz="2200" dirty="0"/>
              <a:t>:  Demonstrate leadership in shaping policy, practice, and the agenda for the professions </a:t>
            </a:r>
            <a:endParaRPr lang="en-US" dirty="0"/>
          </a:p>
        </p:txBody>
      </p:sp>
      <p:sp>
        <p:nvSpPr>
          <p:cNvPr id="2" name="Text Placeholder 1"/>
          <p:cNvSpPr>
            <a:spLocks noGrp="1"/>
          </p:cNvSpPr>
          <p:nvPr>
            <p:ph type="body" idx="1"/>
          </p:nvPr>
        </p:nvSpPr>
        <p:spPr>
          <a:xfrm>
            <a:off x="457200" y="1981200"/>
            <a:ext cx="8077200" cy="4191000"/>
          </a:xfrm>
        </p:spPr>
        <p:txBody>
          <a:bodyPr/>
          <a:lstStyle/>
          <a:p>
            <a:pPr marR="0" lvl="0" algn="l">
              <a:spcBef>
                <a:spcPts val="0"/>
              </a:spcBef>
              <a:spcAft>
                <a:spcPts val="0"/>
              </a:spcAft>
              <a:buClr>
                <a:schemeClr val="tx1"/>
              </a:buClr>
            </a:pPr>
            <a:r>
              <a:rPr lang="en-US" sz="2800" dirty="0" smtClean="0">
                <a:ea typeface="Times New Roman"/>
              </a:rPr>
              <a:t>2b.   Build </a:t>
            </a:r>
            <a:r>
              <a:rPr lang="en-US" sz="2800" dirty="0">
                <a:ea typeface="Times New Roman"/>
              </a:rPr>
              <a:t>partnerships with community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organizations </a:t>
            </a:r>
            <a:r>
              <a:rPr lang="en-US" sz="2800" dirty="0">
                <a:ea typeface="Times New Roman"/>
              </a:rPr>
              <a:t>to promote </a:t>
            </a:r>
            <a:r>
              <a:rPr lang="en-US" sz="2800" dirty="0" smtClean="0">
                <a:ea typeface="Times New Roman"/>
              </a:rPr>
              <a:t>health</a:t>
            </a:r>
          </a:p>
          <a:p>
            <a:pPr marL="342900" marR="0" lvl="0" indent="-342900" algn="l">
              <a:spcBef>
                <a:spcPts val="0"/>
              </a:spcBef>
              <a:spcAft>
                <a:spcPts val="0"/>
              </a:spcAft>
              <a:buClr>
                <a:schemeClr val="tx1"/>
              </a:buClr>
              <a:buFont typeface="+mj-lt"/>
              <a:buAutoNum type="arabicPeriod" startAt="2"/>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Engage student organizations to identify college-wide community service initiative (ongoing from previous plan</a:t>
            </a:r>
            <a:r>
              <a:rPr lang="en-US" sz="2800" dirty="0" smtClean="0">
                <a:ea typeface="Times New Roman"/>
              </a:rPr>
              <a:t>)</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Expand the reach of </a:t>
            </a:r>
            <a:r>
              <a:rPr lang="en-US" sz="2800" dirty="0" err="1">
                <a:ea typeface="Times New Roman"/>
              </a:rPr>
              <a:t>HealthStreet</a:t>
            </a:r>
            <a:r>
              <a:rPr lang="en-US" sz="2800" dirty="0">
                <a:ea typeface="Times New Roman"/>
              </a:rPr>
              <a:t> </a:t>
            </a:r>
          </a:p>
          <a:p>
            <a:endParaRPr lang="en-US" dirty="0"/>
          </a:p>
        </p:txBody>
      </p:sp>
    </p:spTree>
    <p:extLst>
      <p:ext uri="{BB962C8B-B14F-4D97-AF65-F5344CB8AC3E}">
        <p14:creationId xmlns:p14="http://schemas.microsoft.com/office/powerpoint/2010/main" val="1388410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lstStyle/>
          <a:p>
            <a:r>
              <a:rPr lang="en-US" sz="2200" b="1" dirty="0"/>
              <a:t>Service Goal 2</a:t>
            </a:r>
            <a:r>
              <a:rPr lang="en-US" sz="2200" dirty="0"/>
              <a:t>:  Demonstrate leadership in shaping policy, practice, and the agenda for the professions </a:t>
            </a:r>
            <a:endParaRPr lang="en-US" dirty="0"/>
          </a:p>
        </p:txBody>
      </p:sp>
      <p:sp>
        <p:nvSpPr>
          <p:cNvPr id="2" name="Text Placeholder 1"/>
          <p:cNvSpPr>
            <a:spLocks noGrp="1"/>
          </p:cNvSpPr>
          <p:nvPr>
            <p:ph type="body" idx="1"/>
          </p:nvPr>
        </p:nvSpPr>
        <p:spPr>
          <a:xfrm>
            <a:off x="457200" y="1981200"/>
            <a:ext cx="8153400" cy="4572000"/>
          </a:xfrm>
        </p:spPr>
        <p:txBody>
          <a:bodyPr>
            <a:normAutofit/>
          </a:bodyPr>
          <a:lstStyle/>
          <a:p>
            <a:pPr marR="0" lvl="0" algn="l">
              <a:spcBef>
                <a:spcPts val="0"/>
              </a:spcBef>
              <a:spcAft>
                <a:spcPts val="0"/>
              </a:spcAft>
              <a:buClr>
                <a:schemeClr val="tx1"/>
              </a:buClr>
            </a:pPr>
            <a:r>
              <a:rPr lang="en-US" sz="2800" dirty="0" smtClean="0">
                <a:ea typeface="Times New Roman"/>
              </a:rPr>
              <a:t>2c.   Provide </a:t>
            </a:r>
            <a:r>
              <a:rPr lang="en-US" sz="2800" dirty="0">
                <a:ea typeface="Times New Roman"/>
              </a:rPr>
              <a:t>educational programs that meet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workforce </a:t>
            </a:r>
            <a:r>
              <a:rPr lang="en-US" sz="2800" dirty="0">
                <a:ea typeface="Times New Roman"/>
              </a:rPr>
              <a:t>development needs </a:t>
            </a:r>
            <a:endParaRPr lang="en-US" sz="2800" dirty="0" smtClean="0">
              <a:ea typeface="Times New Roman"/>
            </a:endParaRP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Complete implementation of communication sciences and disorders </a:t>
            </a:r>
            <a:r>
              <a:rPr lang="en-US" sz="2800" dirty="0" smtClean="0">
                <a:ea typeface="Times New Roman"/>
              </a:rPr>
              <a:t>certificate</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Spearhead development of doctor of occupational therapy program</a:t>
            </a:r>
          </a:p>
          <a:p>
            <a:endParaRPr lang="en-US" dirty="0"/>
          </a:p>
        </p:txBody>
      </p:sp>
    </p:spTree>
    <p:extLst>
      <p:ext uri="{BB962C8B-B14F-4D97-AF65-F5344CB8AC3E}">
        <p14:creationId xmlns:p14="http://schemas.microsoft.com/office/powerpoint/2010/main" val="32051713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219200"/>
          </a:xfrm>
        </p:spPr>
        <p:txBody>
          <a:bodyPr/>
          <a:lstStyle/>
          <a:p>
            <a:r>
              <a:rPr lang="en-US" sz="2200" b="1" dirty="0"/>
              <a:t>Service Goal 2</a:t>
            </a:r>
            <a:r>
              <a:rPr lang="en-US" sz="2200" dirty="0"/>
              <a:t>:  Demonstrate leadership in shaping policy, practice, and the agenda for the professions </a:t>
            </a:r>
            <a:endParaRPr lang="en-US" dirty="0"/>
          </a:p>
        </p:txBody>
      </p:sp>
      <p:sp>
        <p:nvSpPr>
          <p:cNvPr id="2" name="Text Placeholder 1"/>
          <p:cNvSpPr>
            <a:spLocks noGrp="1"/>
          </p:cNvSpPr>
          <p:nvPr>
            <p:ph type="body" idx="1"/>
          </p:nvPr>
        </p:nvSpPr>
        <p:spPr>
          <a:xfrm>
            <a:off x="457200" y="1981200"/>
            <a:ext cx="8153400" cy="4572000"/>
          </a:xfrm>
        </p:spPr>
        <p:txBody>
          <a:bodyPr>
            <a:normAutofit/>
          </a:bodyPr>
          <a:lstStyle/>
          <a:p>
            <a:pPr marR="0" lvl="0" algn="l">
              <a:spcBef>
                <a:spcPts val="0"/>
              </a:spcBef>
              <a:spcAft>
                <a:spcPts val="0"/>
              </a:spcAft>
              <a:buClr>
                <a:schemeClr val="tx1"/>
              </a:buClr>
            </a:pPr>
            <a:r>
              <a:rPr lang="en-US" sz="2800" dirty="0" smtClean="0">
                <a:ea typeface="Times New Roman"/>
              </a:rPr>
              <a:t>2c.   Provide </a:t>
            </a:r>
            <a:r>
              <a:rPr lang="en-US" sz="2800" dirty="0">
                <a:ea typeface="Times New Roman"/>
              </a:rPr>
              <a:t>educational programs that meet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workforce </a:t>
            </a:r>
            <a:r>
              <a:rPr lang="en-US" sz="2800" dirty="0">
                <a:ea typeface="Times New Roman"/>
              </a:rPr>
              <a:t>development needs </a:t>
            </a:r>
            <a:endParaRPr lang="en-US" sz="2800" dirty="0" smtClean="0">
              <a:ea typeface="Times New Roman"/>
            </a:endParaRPr>
          </a:p>
          <a:p>
            <a:pPr marL="342900" marR="0" lvl="0" indent="-342900" algn="l">
              <a:spcBef>
                <a:spcPts val="0"/>
              </a:spcBef>
              <a:spcAft>
                <a:spcPts val="0"/>
              </a:spcAft>
              <a:buClr>
                <a:schemeClr val="tx1"/>
              </a:buClr>
              <a:buFont typeface="+mj-lt"/>
              <a:buAutoNum type="arabicPeriod" startAt="3"/>
            </a:pPr>
            <a:endParaRPr lang="en-US" sz="12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smtClean="0">
                <a:ea typeface="Times New Roman"/>
              </a:rPr>
              <a:t>Spearhead </a:t>
            </a:r>
            <a:r>
              <a:rPr lang="en-US" sz="2800" dirty="0">
                <a:ea typeface="Times New Roman"/>
              </a:rPr>
              <a:t>approval process for undergraduate public health degree </a:t>
            </a:r>
            <a:r>
              <a:rPr lang="en-US" sz="2800" dirty="0" smtClean="0">
                <a:ea typeface="Times New Roman"/>
              </a:rPr>
              <a:t>proposal</a:t>
            </a:r>
          </a:p>
          <a:p>
            <a:pPr marL="971550" marR="0" lvl="1" indent="-514350">
              <a:spcBef>
                <a:spcPts val="0"/>
              </a:spcBef>
              <a:spcAft>
                <a:spcPts val="0"/>
              </a:spcAft>
              <a:buClr>
                <a:schemeClr val="tx1"/>
              </a:buClr>
              <a:buFont typeface="+mj-lt"/>
              <a:buAutoNum type="romanLcPeriod" startAt="3"/>
            </a:pPr>
            <a:endParaRPr lang="en-US" sz="800" dirty="0">
              <a:ea typeface="Times New Roman"/>
            </a:endParaRPr>
          </a:p>
          <a:p>
            <a:pPr marL="1028700" marR="0" lvl="1" indent="-571500">
              <a:spcBef>
                <a:spcPts val="0"/>
              </a:spcBef>
              <a:spcAft>
                <a:spcPts val="0"/>
              </a:spcAft>
              <a:buClr>
                <a:schemeClr val="tx1"/>
              </a:buClr>
              <a:buFont typeface="+mj-lt"/>
              <a:buAutoNum type="romanLcPeriod" startAt="3"/>
            </a:pPr>
            <a:r>
              <a:rPr lang="en-US" sz="2800" dirty="0">
                <a:ea typeface="Times New Roman"/>
              </a:rPr>
              <a:t>Complete leadership transition for Forensic Vocational Rehabilitation, Geriatric Care Management, and Medicaid certificate programs and evaluate continuing need</a:t>
            </a:r>
          </a:p>
          <a:p>
            <a:endParaRPr lang="en-US" dirty="0"/>
          </a:p>
        </p:txBody>
      </p:sp>
    </p:spTree>
    <p:extLst>
      <p:ext uri="{BB962C8B-B14F-4D97-AF65-F5344CB8AC3E}">
        <p14:creationId xmlns:p14="http://schemas.microsoft.com/office/powerpoint/2010/main" val="237966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914400"/>
            <a:ext cx="7772400" cy="740664"/>
          </a:xfrm>
        </p:spPr>
        <p:txBody>
          <a:bodyPr/>
          <a:lstStyle/>
          <a:p>
            <a:pPr algn="ctr"/>
            <a:r>
              <a:rPr lang="en-US" sz="5000" dirty="0" smtClean="0"/>
              <a:t>PLANNING PROCESS</a:t>
            </a:r>
            <a:endParaRPr lang="en-US" sz="5000" dirty="0"/>
          </a:p>
        </p:txBody>
      </p:sp>
      <p:sp>
        <p:nvSpPr>
          <p:cNvPr id="5" name="Content Placeholder 2"/>
          <p:cNvSpPr>
            <a:spLocks noGrp="1"/>
          </p:cNvSpPr>
          <p:nvPr>
            <p:ph type="body" idx="1"/>
          </p:nvPr>
        </p:nvSpPr>
        <p:spPr>
          <a:xfrm>
            <a:off x="530352" y="1905000"/>
            <a:ext cx="7772400" cy="4495800"/>
          </a:xfrm>
        </p:spPr>
        <p:txBody>
          <a:bodyPr>
            <a:normAutofit/>
          </a:bodyPr>
          <a:lstStyle/>
          <a:p>
            <a:pPr marL="342900" indent="-342900">
              <a:buFont typeface="Arial" panose="020B0604020202020204" pitchFamily="34" charset="0"/>
              <a:buChar char="•"/>
            </a:pPr>
            <a:r>
              <a:rPr lang="en-US" sz="2400" dirty="0" smtClean="0"/>
              <a:t>March, 2015: College-wide Faculty Vote via Survey Monkey for Service Goals</a:t>
            </a:r>
          </a:p>
          <a:p>
            <a:pPr marL="678942" lvl="1" indent="-285750">
              <a:buClr>
                <a:schemeClr val="tx1"/>
              </a:buClr>
              <a:buFont typeface="Arial" panose="020B0604020202020204" pitchFamily="34" charset="0"/>
              <a:buChar char="•"/>
            </a:pPr>
            <a:r>
              <a:rPr lang="en-US" sz="2400" dirty="0" smtClean="0"/>
              <a:t> Voted on preferred service </a:t>
            </a:r>
            <a:r>
              <a:rPr lang="en-US" sz="2400" dirty="0"/>
              <a:t>g</a:t>
            </a:r>
            <a:r>
              <a:rPr lang="en-US" sz="2400" dirty="0" smtClean="0"/>
              <a:t>oals</a:t>
            </a:r>
          </a:p>
          <a:p>
            <a:pPr marL="457200" lvl="1" indent="0"/>
            <a:endParaRPr lang="en-US" sz="2400" dirty="0" smtClean="0"/>
          </a:p>
          <a:p>
            <a:pPr marL="342900" indent="-342900">
              <a:buFont typeface="Arial" panose="020B0604020202020204" pitchFamily="34" charset="0"/>
              <a:buChar char="•"/>
            </a:pPr>
            <a:r>
              <a:rPr lang="en-US" sz="2400" dirty="0" smtClean="0"/>
              <a:t>June-July, 2015: Integrated CEPH and Retreat Plans</a:t>
            </a:r>
          </a:p>
          <a:p>
            <a:pPr marL="678942" lvl="1" indent="-285750">
              <a:buClr>
                <a:schemeClr val="tx1"/>
              </a:buClr>
              <a:buFont typeface="Arial" panose="020B0604020202020204" pitchFamily="34" charset="0"/>
              <a:buChar char="•"/>
            </a:pPr>
            <a:r>
              <a:rPr lang="en-US" sz="2400" dirty="0" smtClean="0"/>
              <a:t>Dean’s group organized service outcomes</a:t>
            </a:r>
          </a:p>
          <a:p>
            <a:pPr marL="678942" lvl="1" indent="-285750">
              <a:buClr>
                <a:schemeClr val="tx1"/>
              </a:buClr>
              <a:buFont typeface="Arial" panose="020B0604020202020204" pitchFamily="34" charset="0"/>
              <a:buChar char="•"/>
            </a:pPr>
            <a:r>
              <a:rPr lang="en-US" sz="2400" dirty="0" smtClean="0"/>
              <a:t>Dean’s group created final strategic plan draft for faculty review and endorsement</a:t>
            </a:r>
          </a:p>
          <a:p>
            <a:pPr marL="678942" lvl="1" indent="-285750">
              <a:buClr>
                <a:schemeClr val="tx1"/>
              </a:buClr>
              <a:buFont typeface="Arial" panose="020B0604020202020204" pitchFamily="34" charset="0"/>
              <a:buChar char="•"/>
            </a:pPr>
            <a:r>
              <a:rPr lang="en-US" sz="2400" dirty="0" smtClean="0"/>
              <a:t>Presentation of strategic plan draft at College-wide faculty meeting (7/30/15)</a:t>
            </a:r>
          </a:p>
          <a:p>
            <a:pPr lvl="1"/>
            <a:endParaRPr lang="en-US" dirty="0" smtClean="0"/>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28423727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990600"/>
            <a:ext cx="7848600" cy="762000"/>
          </a:xfrm>
        </p:spPr>
        <p:txBody>
          <a:bodyPr>
            <a:normAutofit/>
          </a:bodyPr>
          <a:lstStyle/>
          <a:p>
            <a:r>
              <a:rPr lang="en-US" sz="2200" dirty="0"/>
              <a:t>Service Goal 3</a:t>
            </a:r>
            <a:r>
              <a:rPr lang="en-US" sz="2200" dirty="0" smtClean="0"/>
              <a:t>:  </a:t>
            </a:r>
            <a:r>
              <a:rPr lang="en-US" sz="2200" dirty="0"/>
              <a:t>Foster a positive work environment in which service is valued and rewarded</a:t>
            </a:r>
            <a:endParaRPr lang="en-US" dirty="0"/>
          </a:p>
        </p:txBody>
      </p:sp>
      <p:sp>
        <p:nvSpPr>
          <p:cNvPr id="2" name="Text Placeholder 1"/>
          <p:cNvSpPr>
            <a:spLocks noGrp="1"/>
          </p:cNvSpPr>
          <p:nvPr>
            <p:ph type="body" idx="1"/>
          </p:nvPr>
        </p:nvSpPr>
        <p:spPr>
          <a:xfrm>
            <a:off x="457200" y="1981200"/>
            <a:ext cx="8153400" cy="4343400"/>
          </a:xfrm>
        </p:spPr>
        <p:txBody>
          <a:bodyPr>
            <a:normAutofit/>
          </a:bodyPr>
          <a:lstStyle/>
          <a:p>
            <a:pPr marL="342900" lvl="0" indent="-342900">
              <a:spcBef>
                <a:spcPts val="0"/>
              </a:spcBef>
              <a:buClr>
                <a:schemeClr val="tx1"/>
              </a:buClr>
              <a:buFont typeface="+mj-lt"/>
              <a:buAutoNum type="arabicPeriod"/>
            </a:pPr>
            <a:r>
              <a:rPr lang="en-US" sz="2800" dirty="0">
                <a:ea typeface="Times New Roman"/>
              </a:rPr>
              <a:t>Enhance opportunities for recognition of faculty and staff who provide outstanding or broad-based service</a:t>
            </a:r>
          </a:p>
          <a:p>
            <a:endParaRPr lang="en-US" dirty="0"/>
          </a:p>
        </p:txBody>
      </p:sp>
    </p:spTree>
    <p:extLst>
      <p:ext uri="{BB962C8B-B14F-4D97-AF65-F5344CB8AC3E}">
        <p14:creationId xmlns:p14="http://schemas.microsoft.com/office/powerpoint/2010/main" val="31204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1" y="533400"/>
            <a:ext cx="7808912" cy="1219200"/>
          </a:xfrm>
        </p:spPr>
        <p:txBody>
          <a:bodyPr/>
          <a:lstStyle/>
          <a:p>
            <a:r>
              <a:rPr lang="en-US" sz="2200" b="1" dirty="0"/>
              <a:t>Service Goal </a:t>
            </a:r>
            <a:r>
              <a:rPr lang="en-US" sz="2200" b="1" dirty="0" smtClean="0"/>
              <a:t>3</a:t>
            </a:r>
            <a:r>
              <a:rPr lang="en-US" sz="2200" dirty="0"/>
              <a:t>:  Foster a positive work environment in which service is valued and rewarded</a:t>
            </a:r>
            <a:endParaRPr lang="en-US" dirty="0"/>
          </a:p>
        </p:txBody>
      </p:sp>
      <p:sp>
        <p:nvSpPr>
          <p:cNvPr id="2" name="Text Placeholder 1"/>
          <p:cNvSpPr>
            <a:spLocks noGrp="1"/>
          </p:cNvSpPr>
          <p:nvPr>
            <p:ph type="body" idx="1"/>
          </p:nvPr>
        </p:nvSpPr>
        <p:spPr>
          <a:xfrm>
            <a:off x="457200" y="1981200"/>
            <a:ext cx="8153400" cy="4191000"/>
          </a:xfrm>
        </p:spPr>
        <p:txBody>
          <a:bodyPr/>
          <a:lstStyle/>
          <a:p>
            <a:pPr marR="0" lvl="0" algn="l">
              <a:spcBef>
                <a:spcPts val="0"/>
              </a:spcBef>
              <a:spcAft>
                <a:spcPts val="0"/>
              </a:spcAft>
              <a:buClr>
                <a:schemeClr val="tx1"/>
              </a:buClr>
            </a:pPr>
            <a:r>
              <a:rPr lang="en-US" sz="2800" dirty="0" smtClean="0">
                <a:ea typeface="Times New Roman"/>
              </a:rPr>
              <a:t>3a.   Enhance </a:t>
            </a:r>
            <a:r>
              <a:rPr lang="en-US" sz="2800" dirty="0">
                <a:ea typeface="Times New Roman"/>
              </a:rPr>
              <a:t>opportunities for recognition of faculty </a:t>
            </a:r>
            <a:endParaRPr lang="en-US" sz="2800" dirty="0" smtClean="0">
              <a:ea typeface="Times New Roman"/>
            </a:endParaRPr>
          </a:p>
          <a:p>
            <a:pPr marR="0" lvl="0" algn="l">
              <a:spcBef>
                <a:spcPts val="0"/>
              </a:spcBef>
              <a:spcAft>
                <a:spcPts val="0"/>
              </a:spcAft>
              <a:buClr>
                <a:schemeClr val="tx1"/>
              </a:buClr>
            </a:pPr>
            <a:r>
              <a:rPr lang="en-US" sz="2800" dirty="0">
                <a:ea typeface="Times New Roman"/>
              </a:rPr>
              <a:t> </a:t>
            </a:r>
            <a:r>
              <a:rPr lang="en-US" sz="2800" dirty="0" smtClean="0">
                <a:ea typeface="Times New Roman"/>
              </a:rPr>
              <a:t>       and </a:t>
            </a:r>
            <a:r>
              <a:rPr lang="en-US" sz="2800" dirty="0">
                <a:ea typeface="Times New Roman"/>
              </a:rPr>
              <a:t>staff who provide outstanding or </a:t>
            </a:r>
            <a:r>
              <a:rPr lang="en-US" sz="2800" dirty="0" smtClean="0">
                <a:ea typeface="Times New Roman"/>
              </a:rPr>
              <a:t>broad-</a:t>
            </a:r>
          </a:p>
          <a:p>
            <a:pPr marR="0" lvl="0" algn="l">
              <a:spcBef>
                <a:spcPts val="0"/>
              </a:spcBef>
              <a:spcAft>
                <a:spcPts val="0"/>
              </a:spcAft>
              <a:buClr>
                <a:schemeClr val="tx1"/>
              </a:buClr>
            </a:pPr>
            <a:r>
              <a:rPr lang="en-US" sz="2800" dirty="0">
                <a:ea typeface="Times New Roman"/>
              </a:rPr>
              <a:t> </a:t>
            </a:r>
            <a:r>
              <a:rPr lang="en-US" sz="2800" dirty="0" smtClean="0">
                <a:ea typeface="Times New Roman"/>
              </a:rPr>
              <a:t>       based service</a:t>
            </a:r>
          </a:p>
          <a:p>
            <a:pPr marL="342900" marR="0" lvl="0" indent="-342900" algn="l">
              <a:spcBef>
                <a:spcPts val="0"/>
              </a:spcBef>
              <a:spcAft>
                <a:spcPts val="0"/>
              </a:spcAft>
              <a:buClr>
                <a:schemeClr val="tx1"/>
              </a:buClr>
              <a:buFont typeface="+mj-lt"/>
              <a:buAutoNum type="arabicPeriod"/>
            </a:pPr>
            <a:endParaRPr lang="en-US" sz="12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Survey staff regarding types of allowable recognition that would be </a:t>
            </a:r>
            <a:r>
              <a:rPr lang="en-US" sz="2800" dirty="0" smtClean="0">
                <a:ea typeface="Times New Roman"/>
              </a:rPr>
              <a:t>meaningful</a:t>
            </a:r>
          </a:p>
          <a:p>
            <a:pPr marL="971550" marR="0" lvl="1" indent="-514350">
              <a:spcBef>
                <a:spcPts val="0"/>
              </a:spcBef>
              <a:spcAft>
                <a:spcPts val="0"/>
              </a:spcAft>
              <a:buClr>
                <a:schemeClr val="tx1"/>
              </a:buClr>
              <a:buFont typeface="+mj-lt"/>
              <a:buAutoNum type="romanLcPeriod"/>
            </a:pPr>
            <a:endParaRPr lang="en-US" sz="800" dirty="0">
              <a:ea typeface="Times New Roman"/>
            </a:endParaRPr>
          </a:p>
          <a:p>
            <a:pPr marL="1028700" marR="0" lvl="1" indent="-571500">
              <a:spcBef>
                <a:spcPts val="0"/>
              </a:spcBef>
              <a:spcAft>
                <a:spcPts val="0"/>
              </a:spcAft>
              <a:buClr>
                <a:schemeClr val="tx1"/>
              </a:buClr>
              <a:buFont typeface="+mj-lt"/>
              <a:buAutoNum type="romanLcPeriod"/>
            </a:pPr>
            <a:r>
              <a:rPr lang="en-US" sz="2800" dirty="0">
                <a:ea typeface="Times New Roman"/>
              </a:rPr>
              <a:t>Develop criteria, and design selection and recognition process for faculty and staff demonstrating outstanding service </a:t>
            </a:r>
          </a:p>
          <a:p>
            <a:endParaRPr lang="en-US" dirty="0"/>
          </a:p>
        </p:txBody>
      </p:sp>
    </p:spTree>
    <p:extLst>
      <p:ext uri="{BB962C8B-B14F-4D97-AF65-F5344CB8AC3E}">
        <p14:creationId xmlns:p14="http://schemas.microsoft.com/office/powerpoint/2010/main" val="31125079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gradFill>
          <a:gsLst>
            <a:gs pos="6000">
              <a:srgbClr val="FF4A00"/>
            </a:gs>
            <a:gs pos="25000">
              <a:srgbClr val="0021A5"/>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93064"/>
          </a:xfrm>
        </p:spPr>
        <p:txBody>
          <a:bodyPr/>
          <a:lstStyle/>
          <a:p>
            <a:pPr algn="ctr"/>
            <a:r>
              <a:rPr lang="en-US" dirty="0" smtClean="0">
                <a:solidFill>
                  <a:srgbClr val="FF4A00"/>
                </a:solidFill>
              </a:rPr>
              <a:t>NEXT STEPS</a:t>
            </a:r>
            <a:endParaRPr lang="en-US" dirty="0">
              <a:solidFill>
                <a:srgbClr val="FF4A00"/>
              </a:solidFill>
            </a:endParaRPr>
          </a:p>
        </p:txBody>
      </p:sp>
      <p:sp>
        <p:nvSpPr>
          <p:cNvPr id="3" name="Content Placeholder 2"/>
          <p:cNvSpPr>
            <a:spLocks noGrp="1"/>
          </p:cNvSpPr>
          <p:nvPr>
            <p:ph type="body" idx="1"/>
          </p:nvPr>
        </p:nvSpPr>
        <p:spPr>
          <a:xfrm>
            <a:off x="685800" y="1295400"/>
            <a:ext cx="7772400" cy="4953000"/>
          </a:xfrm>
        </p:spPr>
        <p:txBody>
          <a:bodyPr>
            <a:noAutofit/>
          </a:bodyPr>
          <a:lstStyle/>
          <a:p>
            <a:pPr marL="678942" lvl="1" indent="-285750">
              <a:buClr>
                <a:schemeClr val="tx1"/>
              </a:buClr>
              <a:buFont typeface="Arial" panose="020B0604020202020204" pitchFamily="34" charset="0"/>
              <a:buChar char="•"/>
            </a:pPr>
            <a:r>
              <a:rPr lang="en-US" sz="2800" dirty="0" smtClean="0"/>
              <a:t>Finalize plan and send to faculty for final vote</a:t>
            </a:r>
          </a:p>
          <a:p>
            <a:pPr marL="678942" lvl="1" indent="-285750">
              <a:buClr>
                <a:schemeClr val="tx1"/>
              </a:buClr>
              <a:buFont typeface="Arial" panose="020B0604020202020204" pitchFamily="34" charset="0"/>
              <a:buChar char="•"/>
            </a:pPr>
            <a:r>
              <a:rPr lang="en-US" sz="2800" dirty="0" smtClean="0"/>
              <a:t>Create action plan for all components </a:t>
            </a:r>
          </a:p>
          <a:p>
            <a:pPr marL="678942" lvl="1" indent="-285750">
              <a:buClr>
                <a:schemeClr val="tx1"/>
              </a:buClr>
              <a:buFont typeface="Arial" panose="020B0604020202020204" pitchFamily="34" charset="0"/>
              <a:buChar char="•"/>
            </a:pPr>
            <a:r>
              <a:rPr lang="en-US" sz="2800" dirty="0" smtClean="0"/>
              <a:t>Create any needed tracking systems</a:t>
            </a:r>
          </a:p>
          <a:p>
            <a:pPr marL="678942" lvl="1" indent="-285750">
              <a:buClr>
                <a:schemeClr val="tx1"/>
              </a:buClr>
              <a:buFont typeface="Arial" panose="020B0604020202020204" pitchFamily="34" charset="0"/>
              <a:buChar char="•"/>
            </a:pPr>
            <a:r>
              <a:rPr lang="en-US" sz="2800" dirty="0" smtClean="0"/>
              <a:t>Implement plan</a:t>
            </a:r>
          </a:p>
          <a:p>
            <a:pPr marL="678942" lvl="1" indent="-285750">
              <a:buClr>
                <a:schemeClr val="tx1"/>
              </a:buClr>
              <a:buFont typeface="Arial" panose="020B0604020202020204" pitchFamily="34" charset="0"/>
              <a:buChar char="•"/>
            </a:pPr>
            <a:r>
              <a:rPr lang="en-US" sz="2800" dirty="0" smtClean="0"/>
              <a:t>Evaluate progress on an annual basis and recommend any specific changes</a:t>
            </a:r>
          </a:p>
          <a:p>
            <a:pPr marL="678942" lvl="1" indent="-285750">
              <a:buClr>
                <a:schemeClr val="tx1"/>
              </a:buClr>
              <a:buFont typeface="Arial" panose="020B0604020202020204" pitchFamily="34" charset="0"/>
              <a:buChar char="•"/>
            </a:pPr>
            <a:r>
              <a:rPr lang="en-US" sz="2800" dirty="0" smtClean="0"/>
              <a:t>Include annual report in Dean’s State of the College address</a:t>
            </a:r>
            <a:endParaRPr lang="en-US" sz="2800" dirty="0"/>
          </a:p>
        </p:txBody>
      </p:sp>
    </p:spTree>
    <p:extLst>
      <p:ext uri="{BB962C8B-B14F-4D97-AF65-F5344CB8AC3E}">
        <p14:creationId xmlns:p14="http://schemas.microsoft.com/office/powerpoint/2010/main" val="22430207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rmAutofit/>
          </a:bodyPr>
          <a:lstStyle/>
          <a:p>
            <a:pPr algn="ctr"/>
            <a:r>
              <a:rPr lang="en-US" sz="2800" dirty="0" smtClean="0"/>
              <a:t>EDUCATIONAL GOALS COMPARISON</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0466729"/>
              </p:ext>
            </p:extLst>
          </p:nvPr>
        </p:nvGraphicFramePr>
        <p:xfrm>
          <a:off x="457200" y="1295400"/>
          <a:ext cx="8229600" cy="5024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PHHP</a:t>
                      </a:r>
                      <a:endParaRPr lang="en-US" dirty="0"/>
                    </a:p>
                  </a:txBody>
                  <a:tcPr/>
                </a:tc>
                <a:tc>
                  <a:txBody>
                    <a:bodyPr/>
                    <a:lstStyle/>
                    <a:p>
                      <a:r>
                        <a:rPr lang="en-US" dirty="0" smtClean="0"/>
                        <a:t>HSC</a:t>
                      </a:r>
                      <a:endParaRPr lang="en-US" dirty="0"/>
                    </a:p>
                  </a:txBody>
                  <a:tcPr/>
                </a:tc>
              </a:tr>
              <a:tr h="2067560">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Produce well rounded graduates recognized for critical thinking, science orientation, communication skills, inter-professional collaboration, and leadership</a:t>
                      </a:r>
                      <a:endParaRPr lang="en-US" sz="20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smtClean="0"/>
                        <a:t>Train graduates who excel and lead in clinical care, science, teaching and community health</a:t>
                      </a:r>
                    </a:p>
                    <a:p>
                      <a:pPr marL="342900" indent="-342900">
                        <a:buFont typeface="Arial" panose="020B0604020202020204" pitchFamily="34" charset="0"/>
                        <a:buChar char="•"/>
                      </a:pPr>
                      <a:endParaRPr lang="en-US" sz="2000" b="1" dirty="0"/>
                    </a:p>
                  </a:txBody>
                  <a:tcPr/>
                </a:tc>
              </a:tr>
              <a:tr h="2585720">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Become a globally recognized leader for high quality, innovative, evidenced-based academic programming</a:t>
                      </a:r>
                      <a:endParaRPr lang="en-US" sz="2000" dirty="0"/>
                    </a:p>
                  </a:txBody>
                  <a:tcPr/>
                </a:tc>
                <a:tc>
                  <a:txBody>
                    <a:bodyPr/>
                    <a:lstStyle/>
                    <a:p>
                      <a:pPr marL="285750" indent="-285750">
                        <a:buFont typeface="Arial" panose="020B0604020202020204" pitchFamily="34" charset="0"/>
                        <a:buChar char="•"/>
                      </a:pPr>
                      <a:r>
                        <a:rPr lang="en-US" sz="2000" b="1" dirty="0" smtClean="0"/>
                        <a:t>Become a national model for </a:t>
                      </a:r>
                      <a:r>
                        <a:rPr lang="en-US" sz="2000" b="1" dirty="0" err="1" smtClean="0"/>
                        <a:t>interprofessional</a:t>
                      </a:r>
                      <a:r>
                        <a:rPr lang="en-US" sz="2000" b="1" dirty="0" smtClean="0"/>
                        <a:t> education</a:t>
                      </a:r>
                    </a:p>
                    <a:p>
                      <a:pPr marL="285750" indent="-285750">
                        <a:buFont typeface="Arial" panose="020B0604020202020204" pitchFamily="34" charset="0"/>
                        <a:buChar char="•"/>
                      </a:pPr>
                      <a:r>
                        <a:rPr lang="en-US" sz="2000" b="1" dirty="0" smtClean="0"/>
                        <a:t>Enhance pre-eminence of graduate education</a:t>
                      </a:r>
                      <a:endParaRPr lang="en-US" sz="2000" b="1" dirty="0"/>
                    </a:p>
                  </a:txBody>
                  <a:tcPr/>
                </a:tc>
              </a:tr>
            </a:tbl>
          </a:graphicData>
        </a:graphic>
      </p:graphicFrame>
    </p:spTree>
    <p:extLst>
      <p:ext uri="{BB962C8B-B14F-4D97-AF65-F5344CB8AC3E}">
        <p14:creationId xmlns:p14="http://schemas.microsoft.com/office/powerpoint/2010/main" val="41213669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pPr algn="ctr"/>
            <a:r>
              <a:rPr lang="en-US" sz="2800" dirty="0" smtClean="0"/>
              <a:t>RESEARCH GOALS COMPARISON</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49474014"/>
              </p:ext>
            </p:extLst>
          </p:nvPr>
        </p:nvGraphicFramePr>
        <p:xfrm>
          <a:off x="533400" y="1066800"/>
          <a:ext cx="8229600" cy="5643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PHHP</a:t>
                      </a:r>
                      <a:endParaRPr lang="en-US" dirty="0"/>
                    </a:p>
                  </a:txBody>
                  <a:tcPr/>
                </a:tc>
                <a:tc>
                  <a:txBody>
                    <a:bodyPr/>
                    <a:lstStyle/>
                    <a:p>
                      <a:r>
                        <a:rPr lang="en-US" dirty="0" smtClean="0"/>
                        <a:t>HSC</a:t>
                      </a:r>
                      <a:endParaRPr lang="en-US" dirty="0"/>
                    </a:p>
                  </a:txBody>
                  <a:tcPr/>
                </a:tc>
              </a:tr>
              <a:tr h="2067560">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Conduct and disseminate the results of high impact research designed to improve individual, community, and population health</a:t>
                      </a:r>
                      <a:endParaRPr lang="en-US" sz="2000" dirty="0"/>
                    </a:p>
                  </a:txBody>
                  <a:tcPr/>
                </a:tc>
                <a:tc>
                  <a:txBody>
                    <a:bodyPr/>
                    <a:lstStyle/>
                    <a:p>
                      <a:pPr marL="342900" indent="-342900">
                        <a:buFont typeface="Arial" panose="020B0604020202020204" pitchFamily="34" charset="0"/>
                        <a:buChar char="•"/>
                      </a:pPr>
                      <a:r>
                        <a:rPr lang="en-US" sz="2000" b="1" dirty="0" smtClean="0"/>
                        <a:t>Maximize impact of state funding for UF preeminence programs in advancing biomedical and population science</a:t>
                      </a:r>
                    </a:p>
                    <a:p>
                      <a:pPr marL="342900" indent="-342900">
                        <a:buFont typeface="Arial" panose="020B0604020202020204" pitchFamily="34" charset="0"/>
                        <a:buChar char="•"/>
                      </a:pPr>
                      <a:r>
                        <a:rPr lang="en-US" sz="2000" b="1" dirty="0" smtClean="0"/>
                        <a:t>Bring scientific discovery and technology into commercial</a:t>
                      </a:r>
                      <a:r>
                        <a:rPr lang="en-US" sz="2000" b="1" baseline="0" dirty="0" smtClean="0"/>
                        <a:t> use to improve health</a:t>
                      </a:r>
                      <a:endParaRPr lang="en-US" sz="2000" b="1" dirty="0"/>
                    </a:p>
                  </a:txBody>
                  <a:tcPr/>
                </a:tc>
              </a:tr>
              <a:tr h="1371600">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Support interdisciplinary collaboration</a:t>
                      </a:r>
                      <a:endParaRPr lang="en-US" sz="2000" dirty="0"/>
                    </a:p>
                  </a:txBody>
                  <a:tcPr/>
                </a:tc>
                <a:tc>
                  <a:txBody>
                    <a:bodyPr/>
                    <a:lstStyle/>
                    <a:p>
                      <a:pPr marL="342900" indent="-342900">
                        <a:buFont typeface="Arial" panose="020B0604020202020204" pitchFamily="34" charset="0"/>
                        <a:buChar char="•"/>
                      </a:pPr>
                      <a:r>
                        <a:rPr lang="en-US" sz="2000" b="1" dirty="0" smtClean="0"/>
                        <a:t>Collaborate</a:t>
                      </a:r>
                      <a:r>
                        <a:rPr lang="en-US" sz="2000" b="1" baseline="0" dirty="0" smtClean="0"/>
                        <a:t> with partners across UF</a:t>
                      </a:r>
                      <a:endParaRPr lang="en-US" sz="2000" b="1" dirty="0"/>
                    </a:p>
                  </a:txBody>
                  <a:tcPr/>
                </a:tc>
              </a:tr>
              <a:tr h="1371600">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Foster professional growth and development for students and faculty</a:t>
                      </a:r>
                      <a:endParaRPr lang="en-US" sz="2000" dirty="0"/>
                    </a:p>
                  </a:txBody>
                  <a:tcPr/>
                </a:tc>
                <a:tc>
                  <a:txBody>
                    <a:bodyPr/>
                    <a:lstStyle/>
                    <a:p>
                      <a:pPr marL="285750" indent="-285750">
                        <a:buFont typeface="Arial" panose="020B0604020202020204" pitchFamily="34" charset="0"/>
                        <a:buChar char="•"/>
                      </a:pPr>
                      <a:endParaRPr lang="en-US" sz="2000" b="1" dirty="0"/>
                    </a:p>
                  </a:txBody>
                  <a:tcPr/>
                </a:tc>
              </a:tr>
            </a:tbl>
          </a:graphicData>
        </a:graphic>
      </p:graphicFrame>
    </p:spTree>
    <p:extLst>
      <p:ext uri="{BB962C8B-B14F-4D97-AF65-F5344CB8AC3E}">
        <p14:creationId xmlns:p14="http://schemas.microsoft.com/office/powerpoint/2010/main" val="21748371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a:bodyPr>
          <a:lstStyle/>
          <a:p>
            <a:pPr algn="ctr"/>
            <a:r>
              <a:rPr lang="en-US" sz="2800" dirty="0" smtClean="0"/>
              <a:t>SERVICE GOALS COMPARISON</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4209637"/>
              </p:ext>
            </p:extLst>
          </p:nvPr>
        </p:nvGraphicFramePr>
        <p:xfrm>
          <a:off x="457200" y="883921"/>
          <a:ext cx="8153400" cy="5821680"/>
        </p:xfrm>
        <a:graphic>
          <a:graphicData uri="http://schemas.openxmlformats.org/drawingml/2006/table">
            <a:tbl>
              <a:tblPr firstRow="1" bandRow="1">
                <a:tableStyleId>{5C22544A-7EE6-4342-B048-85BDC9FD1C3A}</a:tableStyleId>
              </a:tblPr>
              <a:tblGrid>
                <a:gridCol w="4076700"/>
                <a:gridCol w="4076700"/>
              </a:tblGrid>
              <a:tr h="359058">
                <a:tc>
                  <a:txBody>
                    <a:bodyPr/>
                    <a:lstStyle/>
                    <a:p>
                      <a:r>
                        <a:rPr lang="en-US" dirty="0" smtClean="0"/>
                        <a:t>PHHP</a:t>
                      </a:r>
                      <a:endParaRPr lang="en-US" dirty="0"/>
                    </a:p>
                  </a:txBody>
                  <a:tcPr/>
                </a:tc>
                <a:tc>
                  <a:txBody>
                    <a:bodyPr/>
                    <a:lstStyle/>
                    <a:p>
                      <a:r>
                        <a:rPr lang="en-US" dirty="0" smtClean="0"/>
                        <a:t>HSC</a:t>
                      </a:r>
                      <a:endParaRPr lang="en-US" dirty="0"/>
                    </a:p>
                  </a:txBody>
                  <a:tcPr/>
                </a:tc>
              </a:tr>
              <a:tr h="1885053">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Ensure exceptional patient service and outcome</a:t>
                      </a:r>
                      <a:endParaRPr lang="en-US" sz="2000" dirty="0"/>
                    </a:p>
                  </a:txBody>
                  <a:tcPr/>
                </a:tc>
                <a:tc>
                  <a:txBody>
                    <a:bodyPr/>
                    <a:lstStyle/>
                    <a:p>
                      <a:pPr marL="342900" indent="-342900">
                        <a:buFont typeface="Arial" panose="020B0604020202020204" pitchFamily="34" charset="0"/>
                        <a:buChar char="•"/>
                      </a:pPr>
                      <a:r>
                        <a:rPr lang="en-US" sz="2000" b="1" dirty="0" smtClean="0"/>
                        <a:t>Strive</a:t>
                      </a:r>
                      <a:r>
                        <a:rPr lang="en-US" sz="2000" b="1" baseline="0" dirty="0" smtClean="0"/>
                        <a:t> for five stars in quality and safety among academic health centers nationally</a:t>
                      </a:r>
                      <a:endParaRPr lang="en-US" sz="2000" b="1" dirty="0" smtClean="0"/>
                    </a:p>
                    <a:p>
                      <a:pPr marL="342900" indent="-342900">
                        <a:buFont typeface="Arial" panose="020B0604020202020204" pitchFamily="34" charset="0"/>
                        <a:buChar char="•"/>
                      </a:pPr>
                      <a:r>
                        <a:rPr lang="en-US" sz="2000" b="1" dirty="0" smtClean="0"/>
                        <a:t>Grow programs and services to meet the increasing demand for care</a:t>
                      </a:r>
                      <a:endParaRPr lang="en-US" sz="2000" b="1" dirty="0"/>
                    </a:p>
                  </a:txBody>
                  <a:tcPr/>
                </a:tc>
              </a:tr>
              <a:tr h="2483482">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Demonstrate leadership in shaping policy, practice, and the agenda for the professions</a:t>
                      </a:r>
                      <a:endParaRPr lang="en-US" sz="2000" dirty="0"/>
                    </a:p>
                  </a:txBody>
                  <a:tcPr/>
                </a:tc>
                <a:tc>
                  <a:txBody>
                    <a:bodyPr/>
                    <a:lstStyle/>
                    <a:p>
                      <a:pPr marL="342900" indent="-342900">
                        <a:buFont typeface="Arial" panose="020B0604020202020204" pitchFamily="34" charset="0"/>
                        <a:buChar char="•"/>
                      </a:pPr>
                      <a:r>
                        <a:rPr lang="en-US" sz="2000" b="1" dirty="0" smtClean="0"/>
                        <a:t>Continue to generate resources that enable expansion and</a:t>
                      </a:r>
                      <a:r>
                        <a:rPr lang="en-US" sz="2000" b="1" baseline="0" dirty="0" smtClean="0"/>
                        <a:t> new growth across UF Health</a:t>
                      </a:r>
                    </a:p>
                    <a:p>
                      <a:pPr marL="342900" indent="-342900">
                        <a:buFont typeface="Arial" panose="020B0604020202020204" pitchFamily="34" charset="0"/>
                        <a:buChar char="•"/>
                      </a:pPr>
                      <a:r>
                        <a:rPr lang="en-US" sz="2000" b="1" baseline="0" dirty="0" smtClean="0"/>
                        <a:t>Improve overall health and quality of life by engaging people and communities throughout the region</a:t>
                      </a:r>
                      <a:endParaRPr lang="en-US" sz="2000" b="1" dirty="0"/>
                    </a:p>
                  </a:txBody>
                  <a:tcPr/>
                </a:tc>
              </a:tr>
              <a:tr h="987409">
                <a:tc>
                  <a:txBody>
                    <a:bodyPr/>
                    <a:lstStyle/>
                    <a:p>
                      <a:pPr marL="342900" indent="-342900">
                        <a:buFont typeface="Arial" panose="020B0604020202020204" pitchFamily="34" charset="0"/>
                        <a:buChar char="•"/>
                      </a:pPr>
                      <a:r>
                        <a:rPr lang="en-US" sz="2000" b="1" kern="1200" dirty="0" smtClean="0">
                          <a:solidFill>
                            <a:schemeClr val="dk1"/>
                          </a:solidFill>
                          <a:effectLst/>
                          <a:latin typeface="+mn-lt"/>
                          <a:ea typeface="+mn-ea"/>
                          <a:cs typeface="+mn-cs"/>
                        </a:rPr>
                        <a:t>Foster a positive work environment in which service is valued and rewarded</a:t>
                      </a:r>
                      <a:endParaRPr lang="en-US" sz="2000" dirty="0"/>
                    </a:p>
                  </a:txBody>
                  <a:tcPr/>
                </a:tc>
                <a:tc>
                  <a:txBody>
                    <a:bodyPr/>
                    <a:lstStyle/>
                    <a:p>
                      <a:pPr marL="285750" indent="-285750">
                        <a:buFont typeface="Arial" panose="020B0604020202020204" pitchFamily="34" charset="0"/>
                        <a:buChar char="•"/>
                      </a:pPr>
                      <a:endParaRPr lang="en-US" sz="2000" b="1" dirty="0"/>
                    </a:p>
                  </a:txBody>
                  <a:tcPr/>
                </a:tc>
              </a:tr>
            </a:tbl>
          </a:graphicData>
        </a:graphic>
      </p:graphicFrame>
    </p:spTree>
    <p:extLst>
      <p:ext uri="{BB962C8B-B14F-4D97-AF65-F5344CB8AC3E}">
        <p14:creationId xmlns:p14="http://schemas.microsoft.com/office/powerpoint/2010/main" val="19638511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a:bodyPr>
          <a:lstStyle/>
          <a:p>
            <a:pPr algn="ctr"/>
            <a:r>
              <a:rPr lang="en-US" sz="2800" dirty="0" smtClean="0"/>
              <a:t>UF Goals Draft</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6527919"/>
              </p:ext>
            </p:extLst>
          </p:nvPr>
        </p:nvGraphicFramePr>
        <p:xfrm>
          <a:off x="457200" y="990601"/>
          <a:ext cx="8305800" cy="5949670"/>
        </p:xfrm>
        <a:graphic>
          <a:graphicData uri="http://schemas.openxmlformats.org/drawingml/2006/table">
            <a:tbl>
              <a:tblPr firstRow="1" bandRow="1">
                <a:tableStyleId>{5C22544A-7EE6-4342-B048-85BDC9FD1C3A}</a:tableStyleId>
              </a:tblPr>
              <a:tblGrid>
                <a:gridCol w="4267200"/>
                <a:gridCol w="4038600"/>
              </a:tblGrid>
              <a:tr h="286591">
                <a:tc gridSpan="2">
                  <a:txBody>
                    <a:bodyPr/>
                    <a:lstStyle/>
                    <a:p>
                      <a:endParaRPr lang="en-US" dirty="0"/>
                    </a:p>
                  </a:txBody>
                  <a:tcPr/>
                </a:tc>
                <a:tc hMerge="1">
                  <a:txBody>
                    <a:bodyPr/>
                    <a:lstStyle/>
                    <a:p>
                      <a:endParaRPr lang="en-US" dirty="0"/>
                    </a:p>
                  </a:txBody>
                  <a:tcPr/>
                </a:tc>
              </a:tr>
              <a:tr h="2221082">
                <a:tc>
                  <a:txBody>
                    <a:bodyPr/>
                    <a:lstStyle/>
                    <a:p>
                      <a:pPr marL="342900" indent="-342900">
                        <a:buFont typeface="Arial" panose="020B0604020202020204" pitchFamily="34" charset="0"/>
                        <a:buChar char="•"/>
                      </a:pPr>
                      <a:r>
                        <a:rPr lang="en-US" sz="2000" b="1" kern="1200" dirty="0" smtClean="0">
                          <a:solidFill>
                            <a:schemeClr val="dk1"/>
                          </a:solidFill>
                          <a:effectLst/>
                          <a:latin typeface="+mj-lt"/>
                          <a:ea typeface="+mn-ea"/>
                          <a:cs typeface="+mn-cs"/>
                        </a:rPr>
                        <a:t>Goal 1: An exceptional community of students, faculty, and staff that embraces breadth of thought and experience in support of university goals through cultural, racial, gender, geographic and all aspects of diversity.</a:t>
                      </a:r>
                      <a:endParaRPr lang="en-US" sz="2000" dirty="0">
                        <a:latin typeface="+mj-lt"/>
                      </a:endParaRPr>
                    </a:p>
                  </a:txBody>
                  <a:tcPr/>
                </a:tc>
                <a:tc>
                  <a:txBody>
                    <a:bodyPr/>
                    <a:lstStyle/>
                    <a:p>
                      <a:pPr marL="342900" indent="-342900">
                        <a:buFont typeface="Arial" panose="020B0604020202020204" pitchFamily="34" charset="0"/>
                        <a:buChar char="•"/>
                      </a:pPr>
                      <a:r>
                        <a:rPr lang="en-US" sz="2000" b="1" dirty="0" smtClean="0">
                          <a:latin typeface="+mj-lt"/>
                        </a:rPr>
                        <a:t>Goal 2: An outstanding and accessible education that prepares students for work, citizenship and life.</a:t>
                      </a:r>
                      <a:endParaRPr lang="en-US" sz="2000" b="1" dirty="0">
                        <a:latin typeface="+mj-lt"/>
                      </a:endParaRPr>
                    </a:p>
                  </a:txBody>
                  <a:tcPr/>
                </a:tc>
              </a:tr>
              <a:tr h="1600199">
                <a:tc>
                  <a:txBody>
                    <a:bodyPr/>
                    <a:lstStyle/>
                    <a:p>
                      <a:pPr marL="342900" indent="-342900">
                        <a:buFont typeface="Arial" panose="020B0604020202020204" pitchFamily="34" charset="0"/>
                        <a:buChar char="•"/>
                      </a:pPr>
                      <a:r>
                        <a:rPr lang="en-US" sz="2000" b="1" kern="1200" dirty="0" smtClean="0">
                          <a:solidFill>
                            <a:schemeClr val="dk1"/>
                          </a:solidFill>
                          <a:effectLst/>
                          <a:latin typeface="+mj-lt"/>
                          <a:ea typeface="+mn-ea"/>
                          <a:cs typeface="+mn-cs"/>
                        </a:rPr>
                        <a:t>Goal 3: Faculty recognized as preeminent by their students and peers.</a:t>
                      </a:r>
                      <a:endParaRPr lang="en-US" sz="2000" dirty="0">
                        <a:latin typeface="+mj-lt"/>
                      </a:endParaRPr>
                    </a:p>
                  </a:txBody>
                  <a:tcPr/>
                </a:tc>
                <a:tc>
                  <a:txBody>
                    <a:bodyPr/>
                    <a:lstStyle/>
                    <a:p>
                      <a:pPr marL="342900" indent="-342900">
                        <a:buFont typeface="Arial" panose="020B0604020202020204" pitchFamily="34" charset="0"/>
                        <a:buChar char="•"/>
                      </a:pPr>
                      <a:r>
                        <a:rPr lang="en-US" sz="2000" b="1" dirty="0" smtClean="0">
                          <a:latin typeface="+mj-lt"/>
                        </a:rPr>
                        <a:t>Goal 4: Alumni who are successful in their careers and in life and who are proud to be graduates of the University of Florida.</a:t>
                      </a:r>
                      <a:endParaRPr lang="en-US" sz="2000" b="1" dirty="0">
                        <a:latin typeface="+mj-lt"/>
                      </a:endParaRPr>
                    </a:p>
                  </a:txBody>
                  <a:tcPr/>
                </a:tc>
              </a:tr>
              <a:tr h="1743430">
                <a:tc>
                  <a:txBody>
                    <a:bodyPr/>
                    <a:lstStyle/>
                    <a:p>
                      <a:pPr marL="342900" indent="-342900">
                        <a:buFont typeface="Arial" panose="020B0604020202020204" pitchFamily="34" charset="0"/>
                        <a:buChar char="•"/>
                      </a:pPr>
                      <a:r>
                        <a:rPr lang="en-US" sz="2000" b="1" kern="1200" dirty="0" smtClean="0">
                          <a:solidFill>
                            <a:schemeClr val="dk1"/>
                          </a:solidFill>
                          <a:effectLst/>
                          <a:latin typeface="+mj-lt"/>
                          <a:ea typeface="+mn-ea"/>
                          <a:cs typeface="+mn-cs"/>
                        </a:rPr>
                        <a:t>Goal 5: Growth in scale/depth of basic and translational research and scholarship that enhances fundamental knowledge and impacts the world’s citizens’ lives.</a:t>
                      </a:r>
                      <a:endParaRPr lang="en-US" sz="2000" dirty="0">
                        <a:latin typeface="+mj-lt"/>
                      </a:endParaRPr>
                    </a:p>
                  </a:txBody>
                  <a:tcPr/>
                </a:tc>
                <a:tc>
                  <a:txBody>
                    <a:bodyPr/>
                    <a:lstStyle/>
                    <a:p>
                      <a:pPr marL="285750" indent="-285750">
                        <a:buFont typeface="Arial" panose="020B0604020202020204" pitchFamily="34" charset="0"/>
                        <a:buChar char="•"/>
                      </a:pPr>
                      <a:r>
                        <a:rPr lang="en-US" sz="2000" b="1" dirty="0" smtClean="0">
                          <a:latin typeface="+mj-lt"/>
                        </a:rPr>
                        <a:t>Goal 6:</a:t>
                      </a:r>
                      <a:r>
                        <a:rPr lang="en-US" sz="2000" b="1" baseline="0" dirty="0" smtClean="0">
                          <a:latin typeface="+mj-lt"/>
                        </a:rPr>
                        <a:t> A physical infrastructure and efficient administration and support structure that enable preeminence.</a:t>
                      </a:r>
                      <a:endParaRPr lang="en-US" sz="2000" b="1" dirty="0">
                        <a:latin typeface="+mj-lt"/>
                      </a:endParaRPr>
                    </a:p>
                  </a:txBody>
                  <a:tcPr/>
                </a:tc>
              </a:tr>
            </a:tbl>
          </a:graphicData>
        </a:graphic>
      </p:graphicFrame>
    </p:spTree>
    <p:extLst>
      <p:ext uri="{BB962C8B-B14F-4D97-AF65-F5344CB8AC3E}">
        <p14:creationId xmlns:p14="http://schemas.microsoft.com/office/powerpoint/2010/main" val="2097381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92162"/>
          </a:xfrm>
        </p:spPr>
        <p:txBody>
          <a:bodyPr>
            <a:normAutofit/>
          </a:bodyPr>
          <a:lstStyle/>
          <a:p>
            <a:r>
              <a:rPr lang="en-US" sz="4000" dirty="0" smtClean="0"/>
              <a:t>Educational Goals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5281599"/>
              </p:ext>
            </p:extLst>
          </p:nvPr>
        </p:nvGraphicFramePr>
        <p:xfrm>
          <a:off x="457200" y="838200"/>
          <a:ext cx="8229600" cy="5913120"/>
        </p:xfrm>
        <a:graphic>
          <a:graphicData uri="http://schemas.openxmlformats.org/drawingml/2006/table">
            <a:tbl>
              <a:tblPr firstRow="1" bandRow="1">
                <a:tableStyleId>{5C22544A-7EE6-4342-B048-85BDC9FD1C3A}</a:tableStyleId>
              </a:tblPr>
              <a:tblGrid>
                <a:gridCol w="2743200"/>
                <a:gridCol w="2743200"/>
                <a:gridCol w="2743200"/>
              </a:tblGrid>
              <a:tr h="457200">
                <a:tc>
                  <a:txBody>
                    <a:bodyPr/>
                    <a:lstStyle/>
                    <a:p>
                      <a:r>
                        <a:rPr lang="en-US" dirty="0" smtClean="0"/>
                        <a:t>CEPH</a:t>
                      </a:r>
                      <a:endParaRPr lang="en-US" dirty="0"/>
                    </a:p>
                  </a:txBody>
                  <a:tcPr/>
                </a:tc>
                <a:tc>
                  <a:txBody>
                    <a:bodyPr/>
                    <a:lstStyle/>
                    <a:p>
                      <a:r>
                        <a:rPr lang="en-US" dirty="0" smtClean="0"/>
                        <a:t>STRATEGIC</a:t>
                      </a:r>
                      <a:r>
                        <a:rPr lang="en-US" baseline="0" dirty="0" smtClean="0"/>
                        <a:t> RETREAT</a:t>
                      </a:r>
                      <a:endParaRPr lang="en-US" dirty="0"/>
                    </a:p>
                  </a:txBody>
                  <a:tcPr/>
                </a:tc>
                <a:tc>
                  <a:txBody>
                    <a:bodyPr/>
                    <a:lstStyle/>
                    <a:p>
                      <a:r>
                        <a:rPr lang="en-US" dirty="0" smtClean="0"/>
                        <a:t>SUGGESTED DRAFT</a:t>
                      </a:r>
                      <a:endParaRPr lang="en-US" dirty="0"/>
                    </a:p>
                  </a:txBody>
                  <a:tcPr/>
                </a:tc>
              </a:tr>
              <a:tr h="370840">
                <a:tc rowSpan="3">
                  <a:txBody>
                    <a:bodyPr/>
                    <a:lstStyle/>
                    <a:p>
                      <a:r>
                        <a:rPr lang="en-US" sz="2000" b="1" dirty="0" smtClean="0"/>
                        <a:t>Provide</a:t>
                      </a:r>
                      <a:r>
                        <a:rPr lang="en-US" sz="2000" b="1" baseline="0" dirty="0" smtClean="0"/>
                        <a:t> excellent programs that prepare graduates to address multifaceted health needs</a:t>
                      </a:r>
                      <a:endParaRPr lang="en-US" sz="2000" b="1" dirty="0"/>
                    </a:p>
                  </a:txBody>
                  <a:tcPr/>
                </a:tc>
                <a:tc>
                  <a:txBody>
                    <a:bodyPr/>
                    <a:lstStyle/>
                    <a:p>
                      <a:r>
                        <a:rPr lang="en-US" sz="2000" b="1" dirty="0" smtClean="0"/>
                        <a:t>Produce well rounded professionals</a:t>
                      </a:r>
                      <a:r>
                        <a:rPr lang="en-US" sz="2000" b="1" baseline="0" dirty="0" smtClean="0"/>
                        <a:t> recognized for: </a:t>
                      </a:r>
                    </a:p>
                    <a:p>
                      <a:pPr marL="285750" indent="-285750">
                        <a:buFont typeface="Arial" panose="020B0604020202020204" pitchFamily="34" charset="0"/>
                        <a:buChar char="•"/>
                      </a:pPr>
                      <a:r>
                        <a:rPr lang="en-US" sz="2000" b="1" baseline="0" dirty="0" smtClean="0"/>
                        <a:t>critical thinking </a:t>
                      </a:r>
                    </a:p>
                    <a:p>
                      <a:pPr marL="285750" indent="-285750">
                        <a:buFont typeface="Arial" panose="020B0604020202020204" pitchFamily="34" charset="0"/>
                        <a:buChar char="•"/>
                      </a:pPr>
                      <a:r>
                        <a:rPr lang="en-US" sz="2000" b="1" baseline="0" dirty="0" smtClean="0"/>
                        <a:t>scientific orientation </a:t>
                      </a:r>
                    </a:p>
                    <a:p>
                      <a:pPr marL="285750" indent="-285750">
                        <a:buFont typeface="Arial" panose="020B0604020202020204" pitchFamily="34" charset="0"/>
                        <a:buChar char="•"/>
                      </a:pPr>
                      <a:r>
                        <a:rPr lang="en-US" sz="2000" b="1" baseline="0" dirty="0" smtClean="0"/>
                        <a:t>communication skills </a:t>
                      </a:r>
                    </a:p>
                    <a:p>
                      <a:pPr marL="285750" indent="-285750">
                        <a:buFont typeface="Arial" panose="020B0604020202020204" pitchFamily="34" charset="0"/>
                        <a:buChar char="•"/>
                      </a:pPr>
                      <a:r>
                        <a:rPr lang="en-US" sz="2000" b="1" baseline="0" dirty="0" smtClean="0"/>
                        <a:t>Inter-professional collaboration </a:t>
                      </a:r>
                    </a:p>
                    <a:p>
                      <a:pPr marL="285750" indent="-285750">
                        <a:buFont typeface="Arial" panose="020B0604020202020204" pitchFamily="34" charset="0"/>
                        <a:buChar char="•"/>
                      </a:pPr>
                      <a:r>
                        <a:rPr lang="en-US" sz="2000" b="1" baseline="0" dirty="0" smtClean="0"/>
                        <a:t>leadership</a:t>
                      </a:r>
                      <a:endParaRPr lang="en-US" sz="2000" b="1" dirty="0"/>
                    </a:p>
                  </a:txBody>
                  <a:tcPr/>
                </a:tc>
                <a:tc>
                  <a:txBody>
                    <a:bodyPr/>
                    <a:lstStyle/>
                    <a:p>
                      <a:r>
                        <a:rPr lang="en-US" sz="2000" b="1" dirty="0" smtClean="0"/>
                        <a:t>Produce well rounded graduates </a:t>
                      </a:r>
                      <a:r>
                        <a:rPr lang="en-US" sz="2000" b="1" baseline="0" dirty="0" smtClean="0"/>
                        <a:t>recognized for: </a:t>
                      </a:r>
                    </a:p>
                    <a:p>
                      <a:pPr marL="285750" indent="-285750">
                        <a:buFont typeface="Arial" panose="020B0604020202020204" pitchFamily="34" charset="0"/>
                        <a:buChar char="•"/>
                      </a:pPr>
                      <a:r>
                        <a:rPr lang="en-US" sz="2000" b="1" baseline="0" dirty="0" smtClean="0"/>
                        <a:t>critical thinking </a:t>
                      </a:r>
                    </a:p>
                    <a:p>
                      <a:pPr marL="285750" indent="-285750">
                        <a:buFont typeface="Arial" panose="020B0604020202020204" pitchFamily="34" charset="0"/>
                        <a:buChar char="•"/>
                      </a:pPr>
                      <a:r>
                        <a:rPr lang="en-US" sz="2000" b="1" baseline="0" dirty="0" smtClean="0"/>
                        <a:t>scientific orientation </a:t>
                      </a:r>
                    </a:p>
                    <a:p>
                      <a:pPr marL="285750" indent="-285750">
                        <a:buFont typeface="Arial" panose="020B0604020202020204" pitchFamily="34" charset="0"/>
                        <a:buChar char="•"/>
                      </a:pPr>
                      <a:r>
                        <a:rPr lang="en-US" sz="2000" b="1" baseline="0" dirty="0" smtClean="0"/>
                        <a:t>communication skills </a:t>
                      </a:r>
                    </a:p>
                    <a:p>
                      <a:pPr marL="285750" indent="-285750">
                        <a:buFont typeface="Arial" panose="020B0604020202020204" pitchFamily="34" charset="0"/>
                        <a:buChar char="•"/>
                      </a:pPr>
                      <a:r>
                        <a:rPr lang="en-US" sz="2000" b="1" baseline="0" dirty="0" smtClean="0"/>
                        <a:t>Inter-professional collaboration </a:t>
                      </a:r>
                    </a:p>
                    <a:p>
                      <a:pPr marL="285750" indent="-285750">
                        <a:buFont typeface="Arial" panose="020B0604020202020204" pitchFamily="34" charset="0"/>
                        <a:buChar char="•"/>
                      </a:pPr>
                      <a:r>
                        <a:rPr lang="en-US" sz="2000" b="1" baseline="0" dirty="0" smtClean="0"/>
                        <a:t>leadership</a:t>
                      </a:r>
                      <a:endParaRPr lang="en-US" sz="2000" b="1" dirty="0" smtClean="0"/>
                    </a:p>
                    <a:p>
                      <a:endParaRPr lang="en-US" sz="2000" b="1" dirty="0"/>
                    </a:p>
                  </a:txBody>
                  <a:tcPr/>
                </a:tc>
              </a:tr>
              <a:tr h="370840">
                <a:tc vMerge="1">
                  <a:txBody>
                    <a:bodyPr/>
                    <a:lstStyle/>
                    <a:p>
                      <a:endParaRPr lang="en-US" dirty="0"/>
                    </a:p>
                  </a:txBody>
                  <a:tcPr/>
                </a:tc>
                <a:tc>
                  <a:txBody>
                    <a:bodyPr/>
                    <a:lstStyle/>
                    <a:p>
                      <a:r>
                        <a:rPr lang="en-US" sz="2000" b="1" dirty="0" smtClean="0"/>
                        <a:t>Leader</a:t>
                      </a:r>
                      <a:r>
                        <a:rPr lang="en-US" sz="2000" b="1" baseline="0" dirty="0" smtClean="0"/>
                        <a:t> in evidenced-based teaching and innovative educational methods</a:t>
                      </a:r>
                      <a:endParaRPr lang="en-US" sz="2000" b="1" dirty="0"/>
                    </a:p>
                  </a:txBody>
                  <a:tcPr/>
                </a:tc>
                <a:tc rowSpan="2">
                  <a:txBody>
                    <a:bodyPr/>
                    <a:lstStyle/>
                    <a:p>
                      <a:r>
                        <a:rPr lang="en-US" sz="2000" b="1" dirty="0" smtClean="0"/>
                        <a:t>Become a globally</a:t>
                      </a:r>
                      <a:r>
                        <a:rPr lang="en-US" sz="2000" b="1" baseline="0" dirty="0" smtClean="0"/>
                        <a:t> recognized leader for high quality, innovative, evidenced-based academic programming</a:t>
                      </a:r>
                      <a:endParaRPr lang="en-US" sz="2000" b="1" dirty="0"/>
                    </a:p>
                  </a:txBody>
                  <a:tcPr/>
                </a:tc>
              </a:tr>
              <a:tr h="370840">
                <a:tc vMerge="1">
                  <a:txBody>
                    <a:bodyPr/>
                    <a:lstStyle/>
                    <a:p>
                      <a:endParaRPr lang="en-US" dirty="0"/>
                    </a:p>
                  </a:txBody>
                  <a:tcPr/>
                </a:tc>
                <a:tc>
                  <a:txBody>
                    <a:bodyPr/>
                    <a:lstStyle/>
                    <a:p>
                      <a:r>
                        <a:rPr lang="en-US" sz="2000" b="1" dirty="0" smtClean="0"/>
                        <a:t>Global</a:t>
                      </a:r>
                      <a:r>
                        <a:rPr lang="en-US" sz="2000" b="1" baseline="0" dirty="0" smtClean="0"/>
                        <a:t> recognition for quality of cutting-edge programs</a:t>
                      </a:r>
                      <a:endParaRPr lang="en-US" sz="2000" b="1" dirty="0"/>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val="3490297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68362"/>
          </a:xfrm>
        </p:spPr>
        <p:txBody>
          <a:bodyPr>
            <a:normAutofit/>
          </a:bodyPr>
          <a:lstStyle/>
          <a:p>
            <a:r>
              <a:rPr lang="en-US" sz="4000" dirty="0" smtClean="0"/>
              <a:t>RESEARCH GOALS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2803344"/>
              </p:ext>
            </p:extLst>
          </p:nvPr>
        </p:nvGraphicFramePr>
        <p:xfrm>
          <a:off x="457200" y="736855"/>
          <a:ext cx="8229600" cy="6065520"/>
        </p:xfrm>
        <a:graphic>
          <a:graphicData uri="http://schemas.openxmlformats.org/drawingml/2006/table">
            <a:tbl>
              <a:tblPr firstRow="1" bandRow="1">
                <a:tableStyleId>{5C22544A-7EE6-4342-B048-85BDC9FD1C3A}</a:tableStyleId>
              </a:tblPr>
              <a:tblGrid>
                <a:gridCol w="2743200"/>
                <a:gridCol w="2743200"/>
                <a:gridCol w="2743200"/>
              </a:tblGrid>
              <a:tr h="457200">
                <a:tc>
                  <a:txBody>
                    <a:bodyPr/>
                    <a:lstStyle/>
                    <a:p>
                      <a:r>
                        <a:rPr lang="en-US" dirty="0" smtClean="0"/>
                        <a:t>CEPH</a:t>
                      </a:r>
                      <a:endParaRPr lang="en-US" dirty="0"/>
                    </a:p>
                  </a:txBody>
                  <a:tcPr/>
                </a:tc>
                <a:tc>
                  <a:txBody>
                    <a:bodyPr/>
                    <a:lstStyle/>
                    <a:p>
                      <a:r>
                        <a:rPr lang="en-US" dirty="0" smtClean="0"/>
                        <a:t>STRATEGIC</a:t>
                      </a:r>
                      <a:r>
                        <a:rPr lang="en-US" baseline="0" dirty="0" smtClean="0"/>
                        <a:t> RETREAT</a:t>
                      </a:r>
                      <a:endParaRPr lang="en-US" dirty="0"/>
                    </a:p>
                  </a:txBody>
                  <a:tcPr/>
                </a:tc>
                <a:tc>
                  <a:txBody>
                    <a:bodyPr/>
                    <a:lstStyle/>
                    <a:p>
                      <a:r>
                        <a:rPr lang="en-US" dirty="0" smtClean="0"/>
                        <a:t>SUGGESTED DRAFT</a:t>
                      </a:r>
                      <a:endParaRPr lang="en-US" dirty="0"/>
                    </a:p>
                  </a:txBody>
                  <a:tcPr/>
                </a:tc>
              </a:tr>
              <a:tr h="370840">
                <a:tc rowSpan="3">
                  <a:txBody>
                    <a:bodyPr/>
                    <a:lstStyle/>
                    <a:p>
                      <a:r>
                        <a:rPr lang="en-US" sz="2000" b="1" dirty="0" smtClean="0"/>
                        <a:t>Address</a:t>
                      </a:r>
                      <a:r>
                        <a:rPr lang="en-US" sz="2000" b="1" baseline="0" dirty="0" smtClean="0"/>
                        <a:t> priority health needs by conducting high quality research and disseminating the findings</a:t>
                      </a:r>
                      <a:endParaRPr lang="en-US" sz="2000" b="1"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effectLst/>
                          <a:latin typeface="+mn-lt"/>
                          <a:ea typeface="Calibri"/>
                          <a:cs typeface="Times New Roman"/>
                        </a:rPr>
                        <a:t>Meaningful high-impact research to improve individual, community, and population level health, locally, nationally and globally</a:t>
                      </a:r>
                    </a:p>
                    <a:p>
                      <a:pPr marL="0" marR="0" algn="l">
                        <a:lnSpc>
                          <a:spcPct val="115000"/>
                        </a:lnSpc>
                        <a:spcBef>
                          <a:spcPts val="0"/>
                        </a:spcBef>
                        <a:spcAft>
                          <a:spcPts val="0"/>
                        </a:spcAft>
                      </a:pPr>
                      <a:endParaRPr lang="en-US" sz="2000" b="1" dirty="0">
                        <a:effectLst/>
                        <a:latin typeface="Calibri"/>
                        <a:ea typeface="Calibri"/>
                        <a:cs typeface="Times New Roman"/>
                      </a:endParaRPr>
                    </a:p>
                  </a:txBody>
                  <a:tcPr marL="68580" marR="68580" marT="0" marB="0"/>
                </a:tc>
                <a:tc>
                  <a:txBody>
                    <a:bodyPr/>
                    <a:lstStyle/>
                    <a:p>
                      <a:r>
                        <a:rPr lang="en-US" sz="2000" b="1" kern="1200" dirty="0" smtClean="0">
                          <a:solidFill>
                            <a:schemeClr val="dk1"/>
                          </a:solidFill>
                          <a:effectLst/>
                          <a:latin typeface="+mn-lt"/>
                          <a:ea typeface="+mn-ea"/>
                          <a:cs typeface="+mn-cs"/>
                        </a:rPr>
                        <a:t>Conduct and disseminate the results of high impact research designed to improve individual, community, and population health</a:t>
                      </a:r>
                      <a:endParaRPr lang="en-US" sz="2000" dirty="0"/>
                    </a:p>
                  </a:txBody>
                  <a:tcPr/>
                </a:tc>
              </a:tr>
              <a:tr h="370840">
                <a:tc vMerge="1">
                  <a:txBody>
                    <a:bodyPr/>
                    <a:lstStyle/>
                    <a:p>
                      <a:endParaRPr lang="en-US" sz="2000" b="1"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effectLst/>
                          <a:latin typeface="+mn-lt"/>
                          <a:ea typeface="Calibri"/>
                          <a:cs typeface="Times New Roman"/>
                        </a:rPr>
                        <a:t>An environment that supports effective interdisciplinary collaboration</a:t>
                      </a:r>
                      <a:endParaRPr lang="en-US" sz="2000" b="1" dirty="0">
                        <a:effectLst/>
                        <a:latin typeface="Calibri"/>
                        <a:ea typeface="Calibri"/>
                        <a:cs typeface="Times New Roman"/>
                      </a:endParaRPr>
                    </a:p>
                  </a:txBody>
                  <a:tcPr marL="68580" marR="68580" marT="0" marB="0"/>
                </a:tc>
                <a:tc>
                  <a:txBody>
                    <a:bodyPr/>
                    <a:lstStyle/>
                    <a:p>
                      <a:r>
                        <a:rPr lang="en-US" sz="2000" b="1" kern="1200" dirty="0" smtClean="0">
                          <a:solidFill>
                            <a:schemeClr val="dk1"/>
                          </a:solidFill>
                          <a:effectLst/>
                          <a:latin typeface="+mn-lt"/>
                          <a:ea typeface="+mn-ea"/>
                          <a:cs typeface="+mn-cs"/>
                        </a:rPr>
                        <a:t>Support interdisciplinary collaboration</a:t>
                      </a:r>
                      <a:endParaRPr lang="en-US" sz="2000" dirty="0"/>
                    </a:p>
                  </a:txBody>
                  <a:tcPr/>
                </a:tc>
              </a:tr>
              <a:tr h="1651840">
                <a:tc vMerge="1">
                  <a:txBody>
                    <a:bodyPr/>
                    <a:lstStyle/>
                    <a:p>
                      <a:endParaRPr lang="en-US" sz="2000" b="1"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effectLst/>
                          <a:latin typeface="+mn-lt"/>
                          <a:ea typeface="Calibri"/>
                          <a:cs typeface="Times New Roman"/>
                        </a:rPr>
                        <a:t>Environment that fosters growth and development at all levels (pre-doc on)</a:t>
                      </a:r>
                    </a:p>
                    <a:p>
                      <a:pPr marL="0" marR="0" algn="l">
                        <a:lnSpc>
                          <a:spcPct val="115000"/>
                        </a:lnSpc>
                        <a:spcBef>
                          <a:spcPts val="0"/>
                        </a:spcBef>
                        <a:spcAft>
                          <a:spcPts val="0"/>
                        </a:spcAft>
                      </a:pPr>
                      <a:endParaRPr lang="en-US" sz="2000" b="1" dirty="0">
                        <a:effectLst/>
                        <a:latin typeface="Calibri"/>
                        <a:ea typeface="Calibri"/>
                        <a:cs typeface="Times New Roman"/>
                      </a:endParaRPr>
                    </a:p>
                  </a:txBody>
                  <a:tcPr marL="68580" marR="68580" marT="0" marB="0"/>
                </a:tc>
                <a:tc>
                  <a:txBody>
                    <a:bodyPr/>
                    <a:lstStyle/>
                    <a:p>
                      <a:r>
                        <a:rPr lang="en-US" sz="2000" b="1" kern="1200" dirty="0" smtClean="0">
                          <a:solidFill>
                            <a:schemeClr val="dk1"/>
                          </a:solidFill>
                          <a:effectLst/>
                          <a:latin typeface="+mn-lt"/>
                          <a:ea typeface="+mn-ea"/>
                          <a:cs typeface="+mn-cs"/>
                        </a:rPr>
                        <a:t>Foster professional growth and development for students and faculty </a:t>
                      </a:r>
                      <a:endParaRPr lang="en-US" sz="2000" dirty="0"/>
                    </a:p>
                  </a:txBody>
                  <a:tcPr/>
                </a:tc>
              </a:tr>
            </a:tbl>
          </a:graphicData>
        </a:graphic>
      </p:graphicFrame>
    </p:spTree>
    <p:extLst>
      <p:ext uri="{BB962C8B-B14F-4D97-AF65-F5344CB8AC3E}">
        <p14:creationId xmlns:p14="http://schemas.microsoft.com/office/powerpoint/2010/main" val="424453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sz="4000" dirty="0" smtClean="0"/>
              <a:t>SERVICE GOALS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25223154"/>
              </p:ext>
            </p:extLst>
          </p:nvPr>
        </p:nvGraphicFramePr>
        <p:xfrm>
          <a:off x="457200" y="1143000"/>
          <a:ext cx="8229600" cy="4572000"/>
        </p:xfrm>
        <a:graphic>
          <a:graphicData uri="http://schemas.openxmlformats.org/drawingml/2006/table">
            <a:tbl>
              <a:tblPr firstRow="1" bandRow="1">
                <a:tableStyleId>{5C22544A-7EE6-4342-B048-85BDC9FD1C3A}</a:tableStyleId>
              </a:tblPr>
              <a:tblGrid>
                <a:gridCol w="2743200"/>
                <a:gridCol w="2743200"/>
                <a:gridCol w="2743200"/>
              </a:tblGrid>
              <a:tr h="457200">
                <a:tc>
                  <a:txBody>
                    <a:bodyPr/>
                    <a:lstStyle/>
                    <a:p>
                      <a:r>
                        <a:rPr lang="en-US" dirty="0" smtClean="0"/>
                        <a:t>CEPH</a:t>
                      </a:r>
                      <a:endParaRPr lang="en-US" dirty="0"/>
                    </a:p>
                  </a:txBody>
                  <a:tcPr/>
                </a:tc>
                <a:tc>
                  <a:txBody>
                    <a:bodyPr/>
                    <a:lstStyle/>
                    <a:p>
                      <a:r>
                        <a:rPr lang="en-US" dirty="0" smtClean="0"/>
                        <a:t>STRATEGIC</a:t>
                      </a:r>
                      <a:r>
                        <a:rPr lang="en-US" baseline="0" dirty="0" smtClean="0"/>
                        <a:t> RETREAT</a:t>
                      </a:r>
                      <a:endParaRPr lang="en-US" dirty="0"/>
                    </a:p>
                  </a:txBody>
                  <a:tcPr/>
                </a:tc>
                <a:tc>
                  <a:txBody>
                    <a:bodyPr/>
                    <a:lstStyle/>
                    <a:p>
                      <a:r>
                        <a:rPr lang="en-US" dirty="0" smtClean="0"/>
                        <a:t>SUGGESTED DRAFT</a:t>
                      </a:r>
                      <a:endParaRPr lang="en-US" dirty="0"/>
                    </a:p>
                  </a:txBody>
                  <a:tcPr/>
                </a:tc>
              </a:tr>
              <a:tr h="370840">
                <a:tc rowSpan="3">
                  <a:txBody>
                    <a:bodyPr/>
                    <a:lstStyle/>
                    <a:p>
                      <a:r>
                        <a:rPr lang="en-US" sz="2000" b="1" dirty="0" smtClean="0">
                          <a:latin typeface="+mn-lt"/>
                        </a:rPr>
                        <a:t>Lead</a:t>
                      </a:r>
                      <a:r>
                        <a:rPr lang="en-US" sz="2000" b="1" baseline="0" dirty="0" smtClean="0">
                          <a:latin typeface="+mn-lt"/>
                        </a:rPr>
                        <a:t> and actively participate in serving our university, our professions, and individuals and communities</a:t>
                      </a:r>
                      <a:endParaRPr lang="en-US" sz="2000" b="1" dirty="0">
                        <a:latin typeface="+mn-lt"/>
                      </a:endParaRPr>
                    </a:p>
                  </a:txBody>
                  <a:tcPr/>
                </a:tc>
                <a:tc>
                  <a:txBody>
                    <a:bodyPr/>
                    <a:lstStyle/>
                    <a:p>
                      <a:pPr marL="0" marR="0" algn="l">
                        <a:lnSpc>
                          <a:spcPct val="115000"/>
                        </a:lnSpc>
                        <a:spcBef>
                          <a:spcPts val="0"/>
                        </a:spcBef>
                        <a:spcAft>
                          <a:spcPts val="0"/>
                        </a:spcAft>
                      </a:pPr>
                      <a:r>
                        <a:rPr lang="en-US" sz="2000" b="1" dirty="0" smtClean="0">
                          <a:effectLst/>
                          <a:latin typeface="+mn-lt"/>
                          <a:ea typeface="Calibri"/>
                          <a:cs typeface="Times New Roman"/>
                        </a:rPr>
                        <a:t>Improve</a:t>
                      </a:r>
                      <a:r>
                        <a:rPr lang="en-US" sz="2000" b="1" baseline="0" dirty="0" smtClean="0">
                          <a:effectLst/>
                          <a:latin typeface="+mn-lt"/>
                          <a:ea typeface="Calibri"/>
                          <a:cs typeface="Times New Roman"/>
                        </a:rPr>
                        <a:t> patient experience and clinical outcomes</a:t>
                      </a:r>
                      <a:endParaRPr lang="en-US" sz="2000" b="1" dirty="0">
                        <a:effectLst/>
                        <a:latin typeface="+mn-lt"/>
                        <a:ea typeface="Calibri"/>
                        <a:cs typeface="Times New Roman"/>
                      </a:endParaRPr>
                    </a:p>
                  </a:txBody>
                  <a:tcPr marL="68580" marR="68580" marT="0" marB="0"/>
                </a:tc>
                <a:tc>
                  <a:txBody>
                    <a:bodyPr/>
                    <a:lstStyle/>
                    <a:p>
                      <a:r>
                        <a:rPr lang="en-US" sz="2000" b="1" kern="1200" dirty="0" smtClean="0">
                          <a:solidFill>
                            <a:schemeClr val="dk1"/>
                          </a:solidFill>
                          <a:effectLst/>
                          <a:latin typeface="+mn-lt"/>
                          <a:ea typeface="+mn-ea"/>
                          <a:cs typeface="+mn-cs"/>
                        </a:rPr>
                        <a:t>Ensure exceptional patient service and outcome </a:t>
                      </a:r>
                      <a:endParaRPr lang="en-US" sz="2000" dirty="0">
                        <a:latin typeface="+mn-lt"/>
                      </a:endParaRPr>
                    </a:p>
                  </a:txBody>
                  <a:tcPr/>
                </a:tc>
              </a:tr>
              <a:tr h="370840">
                <a:tc vMerge="1">
                  <a:txBody>
                    <a:bodyPr/>
                    <a:lstStyle/>
                    <a:p>
                      <a:endParaRPr lang="en-US" sz="2000" b="1" dirty="0"/>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1" dirty="0" smtClean="0">
                          <a:effectLst/>
                          <a:latin typeface="+mn-lt"/>
                          <a:ea typeface="Calibri"/>
                          <a:cs typeface="Times New Roman"/>
                        </a:rPr>
                        <a:t>College recognized</a:t>
                      </a:r>
                      <a:r>
                        <a:rPr lang="en-US" sz="2000" b="1" baseline="0" dirty="0" smtClean="0">
                          <a:effectLst/>
                          <a:latin typeface="+mn-lt"/>
                          <a:ea typeface="Calibri"/>
                          <a:cs typeface="Times New Roman"/>
                        </a:rPr>
                        <a:t> for leadership in shaping policy, practice, and the agenda for the professions</a:t>
                      </a:r>
                      <a:endParaRPr lang="en-US" sz="2000" b="1" dirty="0">
                        <a:effectLst/>
                        <a:latin typeface="+mn-lt"/>
                        <a:ea typeface="Calibri"/>
                        <a:cs typeface="Times New Roman"/>
                      </a:endParaRPr>
                    </a:p>
                  </a:txBody>
                  <a:tcPr marL="68580" marR="68580" marT="0" marB="0"/>
                </a:tc>
                <a:tc>
                  <a:txBody>
                    <a:bodyPr/>
                    <a:lstStyle/>
                    <a:p>
                      <a:r>
                        <a:rPr lang="en-US" sz="2000" b="1" kern="1200" dirty="0" smtClean="0">
                          <a:solidFill>
                            <a:schemeClr val="dk1"/>
                          </a:solidFill>
                          <a:effectLst/>
                          <a:latin typeface="+mn-lt"/>
                          <a:ea typeface="+mn-ea"/>
                          <a:cs typeface="+mn-cs"/>
                        </a:rPr>
                        <a:t>Demonstrate leadership in shaping policy, practice, and the agenda for the professions</a:t>
                      </a:r>
                      <a:endParaRPr lang="en-US" sz="2000" dirty="0">
                        <a:latin typeface="+mn-lt"/>
                      </a:endParaRPr>
                    </a:p>
                  </a:txBody>
                  <a:tcPr/>
                </a:tc>
              </a:tr>
              <a:tr h="370840">
                <a:tc vMerge="1">
                  <a:txBody>
                    <a:bodyPr/>
                    <a:lstStyle/>
                    <a:p>
                      <a:endParaRPr lang="en-US" sz="2000" b="1" dirty="0"/>
                    </a:p>
                  </a:txBody>
                  <a:tcPr/>
                </a:tc>
                <a:tc>
                  <a:txBody>
                    <a:bodyPr/>
                    <a:lstStyle/>
                    <a:p>
                      <a:pPr marL="0" marR="0" algn="l">
                        <a:lnSpc>
                          <a:spcPct val="115000"/>
                        </a:lnSpc>
                        <a:spcBef>
                          <a:spcPts val="0"/>
                        </a:spcBef>
                        <a:spcAft>
                          <a:spcPts val="0"/>
                        </a:spcAft>
                      </a:pPr>
                      <a:r>
                        <a:rPr lang="en-US" sz="2000" b="1" dirty="0" smtClean="0">
                          <a:effectLst/>
                          <a:latin typeface="+mn-lt"/>
                          <a:ea typeface="Calibri"/>
                          <a:cs typeface="Times New Roman"/>
                        </a:rPr>
                        <a:t>Work in an environment where service is valued and rewarded</a:t>
                      </a:r>
                      <a:endParaRPr lang="en-US" sz="2000" b="1" dirty="0">
                        <a:effectLst/>
                        <a:latin typeface="+mn-lt"/>
                        <a:ea typeface="Calibri"/>
                        <a:cs typeface="Times New Roman"/>
                      </a:endParaRPr>
                    </a:p>
                  </a:txBody>
                  <a:tcPr marL="68580" marR="68580" marT="0" marB="0"/>
                </a:tc>
                <a:tc>
                  <a:txBody>
                    <a:bodyPr/>
                    <a:lstStyle/>
                    <a:p>
                      <a:r>
                        <a:rPr lang="en-US" sz="2000" b="1" kern="1200" dirty="0" smtClean="0">
                          <a:solidFill>
                            <a:schemeClr val="dk1"/>
                          </a:solidFill>
                          <a:effectLst/>
                          <a:latin typeface="+mn-lt"/>
                          <a:ea typeface="+mn-ea"/>
                          <a:cs typeface="+mn-cs"/>
                        </a:rPr>
                        <a:t>Foster a positive work environment in which service is valued and rewarded</a:t>
                      </a:r>
                      <a:endParaRPr lang="en-US" sz="2000" dirty="0">
                        <a:latin typeface="+mn-lt"/>
                      </a:endParaRPr>
                    </a:p>
                  </a:txBody>
                  <a:tcPr/>
                </a:tc>
              </a:tr>
            </a:tbl>
          </a:graphicData>
        </a:graphic>
      </p:graphicFrame>
    </p:spTree>
    <p:extLst>
      <p:ext uri="{BB962C8B-B14F-4D97-AF65-F5344CB8AC3E}">
        <p14:creationId xmlns:p14="http://schemas.microsoft.com/office/powerpoint/2010/main" val="1891591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533400"/>
            <a:ext cx="7772400" cy="1371600"/>
          </a:xfrm>
        </p:spPr>
        <p:txBody>
          <a:bodyPr>
            <a:noAutofit/>
          </a:bodyPr>
          <a:lstStyle/>
          <a:p>
            <a:r>
              <a:rPr lang="en-US" sz="2200" b="1" dirty="0"/>
              <a:t>Education Goal 1</a:t>
            </a:r>
            <a:r>
              <a:rPr lang="en-US" sz="2200" dirty="0"/>
              <a:t>:  Produce well rounded graduates recognized for critical thinking, science orientation, communication skills, inter-professional collaboration, and leadership.</a:t>
            </a:r>
          </a:p>
        </p:txBody>
      </p:sp>
      <p:sp>
        <p:nvSpPr>
          <p:cNvPr id="2" name="Text Placeholder 1"/>
          <p:cNvSpPr>
            <a:spLocks noGrp="1"/>
          </p:cNvSpPr>
          <p:nvPr>
            <p:ph type="body" idx="1"/>
          </p:nvPr>
        </p:nvSpPr>
        <p:spPr>
          <a:xfrm>
            <a:off x="457200" y="2133600"/>
            <a:ext cx="8305800" cy="4572000"/>
          </a:xfrm>
        </p:spPr>
        <p:txBody>
          <a:bodyPr>
            <a:normAutofit/>
          </a:bodyPr>
          <a:lstStyle/>
          <a:p>
            <a:pPr marL="514350" marR="0" lvl="0" indent="-514350" algn="l">
              <a:spcBef>
                <a:spcPts val="0"/>
              </a:spcBef>
              <a:spcAft>
                <a:spcPts val="0"/>
              </a:spcAft>
              <a:buClr>
                <a:schemeClr val="tx1"/>
              </a:buClr>
              <a:buFont typeface="+mj-lt"/>
              <a:buAutoNum type="arabicPeriod"/>
            </a:pPr>
            <a:r>
              <a:rPr lang="en-US" sz="2800" dirty="0" smtClean="0">
                <a:ea typeface="Times New Roman"/>
              </a:rPr>
              <a:t>Enroll </a:t>
            </a:r>
            <a:r>
              <a:rPr lang="en-US" sz="2800" dirty="0">
                <a:ea typeface="Times New Roman"/>
              </a:rPr>
              <a:t>a strong and diverse student </a:t>
            </a:r>
            <a:r>
              <a:rPr lang="en-US" sz="2800" dirty="0" smtClean="0">
                <a:ea typeface="Times New Roman"/>
              </a:rPr>
              <a:t>body</a:t>
            </a:r>
          </a:p>
          <a:p>
            <a:pPr marL="228600" marR="0" lvl="0" indent="-228600" algn="l">
              <a:spcBef>
                <a:spcPts val="0"/>
              </a:spcBef>
              <a:spcAft>
                <a:spcPts val="0"/>
              </a:spcAft>
              <a:buClr>
                <a:schemeClr val="tx1"/>
              </a:buClr>
              <a:buFont typeface="+mj-lt"/>
              <a:buAutoNum type="arabicPeriod"/>
            </a:pPr>
            <a:endParaRPr lang="en-US" sz="1200" dirty="0" smtClean="0">
              <a:ea typeface="Times New Roman"/>
            </a:endParaRPr>
          </a:p>
          <a:p>
            <a:pPr marL="514350" lvl="0" indent="-514350">
              <a:spcBef>
                <a:spcPts val="0"/>
              </a:spcBef>
              <a:buClr>
                <a:prstClr val="white"/>
              </a:buClr>
              <a:buFont typeface="+mj-lt"/>
              <a:buAutoNum type="arabicPeriod"/>
            </a:pPr>
            <a:r>
              <a:rPr lang="en-US" sz="2800" dirty="0">
                <a:solidFill>
                  <a:prstClr val="white"/>
                </a:solidFill>
                <a:ea typeface="Times New Roman"/>
              </a:rPr>
              <a:t>Establish program standards  for number of student presentations, publications, and </a:t>
            </a:r>
            <a:r>
              <a:rPr lang="en-US" sz="2800" dirty="0" smtClean="0">
                <a:solidFill>
                  <a:prstClr val="white"/>
                </a:solidFill>
                <a:ea typeface="Times New Roman"/>
              </a:rPr>
              <a:t>grants</a:t>
            </a:r>
          </a:p>
          <a:p>
            <a:pPr marL="342900" lvl="0" indent="-342900">
              <a:spcBef>
                <a:spcPts val="0"/>
              </a:spcBef>
              <a:buClr>
                <a:prstClr val="white"/>
              </a:buClr>
              <a:buFont typeface="+mj-lt"/>
              <a:buAutoNum type="arabicPeriod"/>
            </a:pPr>
            <a:endParaRPr lang="en-US" sz="1200" dirty="0">
              <a:solidFill>
                <a:prstClr val="white"/>
              </a:solidFill>
              <a:ea typeface="Times New Roman"/>
            </a:endParaRPr>
          </a:p>
          <a:p>
            <a:pPr marL="514350" lvl="0" indent="-514350">
              <a:spcBef>
                <a:spcPts val="0"/>
              </a:spcBef>
              <a:buClr>
                <a:prstClr val="white"/>
              </a:buClr>
              <a:buFont typeface="+mj-lt"/>
              <a:buAutoNum type="arabicPeriod"/>
            </a:pPr>
            <a:r>
              <a:rPr lang="en-US" sz="2800" dirty="0">
                <a:solidFill>
                  <a:prstClr val="white"/>
                </a:solidFill>
                <a:ea typeface="Times New Roman"/>
              </a:rPr>
              <a:t>Prepare graduates who are competitive in employment markets</a:t>
            </a:r>
          </a:p>
          <a:p>
            <a:endParaRPr lang="en-US" dirty="0"/>
          </a:p>
        </p:txBody>
      </p:sp>
    </p:spTree>
    <p:extLst>
      <p:ext uri="{BB962C8B-B14F-4D97-AF65-F5344CB8AC3E}">
        <p14:creationId xmlns:p14="http://schemas.microsoft.com/office/powerpoint/2010/main" val="212317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6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7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2.xml><?xml version="1.0" encoding="utf-8"?>
<a:theme xmlns:a="http://schemas.openxmlformats.org/drawingml/2006/main" name="8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3.xml><?xml version="1.0" encoding="utf-8"?>
<a:theme xmlns:a="http://schemas.openxmlformats.org/drawingml/2006/main" name="9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1096</TotalTime>
  <Words>3286</Words>
  <Application>Microsoft Office PowerPoint</Application>
  <PresentationFormat>On-screen Show (4:3)</PresentationFormat>
  <Paragraphs>419</Paragraphs>
  <Slides>56</Slides>
  <Notes>0</Notes>
  <HiddenSlides>0</HiddenSlides>
  <MMClips>0</MMClips>
  <ScaleCrop>false</ScaleCrop>
  <HeadingPairs>
    <vt:vector size="4" baseType="variant">
      <vt:variant>
        <vt:lpstr>Theme</vt:lpstr>
      </vt:variant>
      <vt:variant>
        <vt:i4>13</vt:i4>
      </vt:variant>
      <vt:variant>
        <vt:lpstr>Slide Titles</vt:lpstr>
      </vt:variant>
      <vt:variant>
        <vt:i4>56</vt:i4>
      </vt:variant>
    </vt:vector>
  </HeadingPairs>
  <TitlesOfParts>
    <vt:vector size="69" baseType="lpstr">
      <vt:lpstr>Flow</vt:lpstr>
      <vt:lpstr>Office Theme</vt:lpstr>
      <vt:lpstr>1_Office Theme</vt:lpstr>
      <vt:lpstr>2_Office Theme</vt:lpstr>
      <vt:lpstr>1_Flow</vt:lpstr>
      <vt:lpstr>2_Flow</vt:lpstr>
      <vt:lpstr>3_Flow</vt:lpstr>
      <vt:lpstr>4_Flow</vt:lpstr>
      <vt:lpstr>5_Flow</vt:lpstr>
      <vt:lpstr>6_Flow</vt:lpstr>
      <vt:lpstr>7_Flow</vt:lpstr>
      <vt:lpstr>8_Flow</vt:lpstr>
      <vt:lpstr>9_Flow</vt:lpstr>
      <vt:lpstr>COLLEGE OF PUBLIC HEALTH AND HEALTH PROFESSIONS  STRATEGIC PLAN PRESENTATION</vt:lpstr>
      <vt:lpstr>STEPS IN STRATEGIC PLAN DESIGN</vt:lpstr>
      <vt:lpstr>PLANNING PROCESS</vt:lpstr>
      <vt:lpstr>PLANNING PROCESS</vt:lpstr>
      <vt:lpstr>PLANNING PROCESS</vt:lpstr>
      <vt:lpstr>Educational Goals</vt:lpstr>
      <vt:lpstr>RESEARCH GOALS</vt:lpstr>
      <vt:lpstr>SERVICE GOALS</vt:lpstr>
      <vt:lpstr>Education Goal 1:  Produce well rounded graduates recognized for critical thinking, science orientation, communication skills, inter-professional collaboration, and leadership.</vt:lpstr>
      <vt:lpstr>Education Goal 1:  Produce well rounded graduates recognized for critical thinking, science orientation, communication skills, inter-professional collaboration, and leadership.</vt:lpstr>
      <vt:lpstr>Education Goal 1:  Produce well rounded graduates recognized for critical thinking, science orientation, communication skills, inter-professional collaboration, and leadership.</vt:lpstr>
      <vt:lpstr>Education Goal 1:  Produce well rounded graduates recognized for critical thinking, science orientation, communication skills, inter-professional collaboration, and leadership.</vt:lpstr>
      <vt:lpstr>Education Goal 1:  Produce well rounded graduates recognized for critical thinking, science orientation, communication skills, inter-professional collaboration, and leadership.</vt:lpstr>
      <vt:lpstr>Education Goal 1:  Produce well rounded graduates recognized for critical thinking, science orientation, communication skills, inter-professional collaboration, and leadership.</vt:lpstr>
      <vt:lpstr>Education Goal 2:  Become a globally recognized leader for high quality, innovative, evidenced-based academic programming. </vt:lpstr>
      <vt:lpstr>Education Goal 2:  Become a globally recognized leader for high quality, innovative, evidenced-based academic programming. </vt:lpstr>
      <vt:lpstr>Education Goal 2:  Become a globally recognized leader for high quality, innovative, evidenced-based academic programming. </vt:lpstr>
      <vt:lpstr>Education Goal 2:  Become a globally recognized leader for high quality, innovative, evidenced-based academic programming. </vt:lpstr>
      <vt:lpstr>Education Goal 2:  Become a globally recognized leader for high quality, innovative, evidenced-based academic programming. </vt:lpstr>
      <vt:lpstr>Education Goal 2:  Become a globally recognized leader for high quality, innovative, evidenced-based academic programming. </vt:lpstr>
      <vt:lpstr>Education Goal 2:  Become a globally recognized leader for high quality, innovative, evidenced-based academic programming. </vt:lpstr>
      <vt:lpstr>Research Goal 1:  Conduct and disseminate the results of high impact research designed to improve individual, community, and population health.</vt:lpstr>
      <vt:lpstr>Research Goal 1:  Conduct and disseminate the results of high impact research designed to improve individual, community, and population health.</vt:lpstr>
      <vt:lpstr>Research Goal 1:  Conduct and disseminate the results of high impact research designed to improve individual, community, and population health.</vt:lpstr>
      <vt:lpstr>Research Goal 1:  Conduct and disseminate the results of high impact research designed to improve individual, community, and population health.</vt:lpstr>
      <vt:lpstr>Research Goal 1:  Conduct and disseminate the results of high impact research designed to improve individual, community, and population health.</vt:lpstr>
      <vt:lpstr>Research Goal 1:  Conduct and disseminate the results of high impact research designed to improve individual, community, and population health.</vt:lpstr>
      <vt:lpstr>Research Goal 2: Support interdisciplinary collaboration.</vt:lpstr>
      <vt:lpstr>Research Goal 2:  Support interdisciplinary collaboration.</vt:lpstr>
      <vt:lpstr>Research Goal 2:  Support interdisciplinary collaboration.</vt:lpstr>
      <vt:lpstr>Research Goal 2:  Support interdisciplinary collaboration.</vt:lpstr>
      <vt:lpstr>Research Goal 2:  Support interdisciplinary collaboration.</vt:lpstr>
      <vt:lpstr>Research Goal 3: Foster professional growth and development for students and faculty </vt:lpstr>
      <vt:lpstr>Research Goal 3:  Foster professional growth and development for students and faculty </vt:lpstr>
      <vt:lpstr>Research Goal 3:  Foster professional growth and development for students and faculty </vt:lpstr>
      <vt:lpstr>Research Goal 3:  Foster professional growth and development for students and faculty </vt:lpstr>
      <vt:lpstr>Research Goal 3:  Foster professional growth and development for students and faculty </vt:lpstr>
      <vt:lpstr>Service Goal 1:  Ensure exceptional patient service and outcome </vt:lpstr>
      <vt:lpstr>Service Goal 1:  Ensure exceptional patient service and outcome </vt:lpstr>
      <vt:lpstr>Service Goal 1:  Ensure exceptional patient service and outcome </vt:lpstr>
      <vt:lpstr>Service Goal 1:  Ensure exceptional patient service and outcome </vt:lpstr>
      <vt:lpstr>Service Goal 1:  Ensure exceptional patient service and outcome </vt:lpstr>
      <vt:lpstr>Service Goal 1:  Ensure exceptional patient service and outcome </vt:lpstr>
      <vt:lpstr>Service Goal 2:  Demonstrate leadership in shaping policy, practice, and the agenda for the professions </vt:lpstr>
      <vt:lpstr>Service Goal 2:  Demonstrate leadership in shaping policy, practice, and the agenda for the professions </vt:lpstr>
      <vt:lpstr>Service Goal 2:  Demonstrate leadership in shaping policy, practice, and the agenda for the professions </vt:lpstr>
      <vt:lpstr>Service Goal 2:  Demonstrate leadership in shaping policy, practice, and the agenda for the professions </vt:lpstr>
      <vt:lpstr>Service Goal 2:  Demonstrate leadership in shaping policy, practice, and the agenda for the professions </vt:lpstr>
      <vt:lpstr>Service Goal 2:  Demonstrate leadership in shaping policy, practice, and the agenda for the professions </vt:lpstr>
      <vt:lpstr>Service Goal 3:  Foster a positive work environment in which service is valued and rewarded</vt:lpstr>
      <vt:lpstr>Service Goal 3:  Foster a positive work environment in which service is valued and rewarded</vt:lpstr>
      <vt:lpstr>NEXT STEPS</vt:lpstr>
      <vt:lpstr>EDUCATIONAL GOALS COMPARISON</vt:lpstr>
      <vt:lpstr>RESEARCH GOALS COMPARISON</vt:lpstr>
      <vt:lpstr>SERVICE GOALS COMPARISON</vt:lpstr>
      <vt:lpstr>UF Goals Draft</vt:lpstr>
    </vt:vector>
  </TitlesOfParts>
  <Company>College of Public Health &amp; Health Professions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PUBLIC HEALTH AND HEALTH PROFESSIONS STRATEGIC PLAN</dc:title>
  <dc:creator>Heeg,Michelle</dc:creator>
  <cp:lastModifiedBy>Heeg,Michelle</cp:lastModifiedBy>
  <cp:revision>219</cp:revision>
  <cp:lastPrinted>2015-07-30T14:27:59Z</cp:lastPrinted>
  <dcterms:created xsi:type="dcterms:W3CDTF">2015-07-20T17:51:47Z</dcterms:created>
  <dcterms:modified xsi:type="dcterms:W3CDTF">2015-07-30T18:03:37Z</dcterms:modified>
</cp:coreProperties>
</file>